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77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</p:sldIdLst>
  <p:sldSz cx="9144000" cy="6858000" type="screen4x3"/>
  <p:notesSz cx="9144000" cy="6858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utor" initials="Aa" lastIdx="1" clrIdx="0">
    <p:extLst>
      <p:ext uri="{19B8F6BF-5375-455C-9EA6-DF929625EA0E}">
        <p15:presenceInfo xmlns:p15="http://schemas.microsoft.com/office/powerpoint/2012/main" userId="Auto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591" autoAdjust="0"/>
    <p:restoredTop sz="94648"/>
  </p:normalViewPr>
  <p:slideViewPr>
    <p:cSldViewPr>
      <p:cViewPr varScale="1">
        <p:scale>
          <a:sx n="107" d="100"/>
          <a:sy n="107" d="100"/>
        </p:scale>
        <p:origin x="1908" y="10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09-22T18:59:35.415" idx="1">
    <p:pos x="10" y="10"/>
    <p:text>Necessita de atualização de imagens, conforme progresso de tradução do software.</p:text>
    <p:extLst>
      <p:ext uri="{C676402C-5697-4E1C-873F-D02D1690AC5C}">
        <p15:threadingInfo xmlns:p15="http://schemas.microsoft.com/office/powerpoint/2012/main" timeZoneBias="18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2256181" y="498158"/>
            <a:ext cx="4631636" cy="6959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9/22/2023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dirty="0"/>
              <a:t>‹nº›</a:t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chemeClr val="tx1"/>
                </a:solidFill>
                <a:latin typeface="Arial Black"/>
                <a:cs typeface="Arial Black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9/22/2023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dirty="0"/>
              <a:t>‹nº›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9/22/2023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dirty="0"/>
              <a:t>‹nº›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9/22/2023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dirty="0"/>
              <a:t>‹nº›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9/22/2023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dirty="0"/>
              <a:t>‹nº›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671736" y="498158"/>
            <a:ext cx="5800526" cy="6959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77316" y="1633220"/>
            <a:ext cx="7589367" cy="33858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chemeClr val="tx1"/>
                </a:solidFill>
                <a:latin typeface="Arial Black"/>
                <a:cs typeface="Arial Black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9/22/2023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407855" y="6442064"/>
            <a:ext cx="231140" cy="2114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dirty="0"/>
              <a:t>‹nº›</a:t>
            </a:fld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4.jpg"/><Relationship Id="rId7" Type="http://schemas.openxmlformats.org/officeDocument/2006/relationships/image" Target="../media/image8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4" Type="http://schemas.openxmlformats.org/officeDocument/2006/relationships/image" Target="../media/image5.jpg"/><Relationship Id="rId9" Type="http://schemas.openxmlformats.org/officeDocument/2006/relationships/hyperlink" Target="https://www.slicer.org/wiki/Documentation/Nightly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jpg"/><Relationship Id="rId7" Type="http://schemas.openxmlformats.org/officeDocument/2006/relationships/image" Target="../media/image8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1643" y="1899457"/>
            <a:ext cx="7905403" cy="16002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47965" y="1943933"/>
            <a:ext cx="7772400" cy="1080424"/>
          </a:xfrm>
          <a:prstGeom prst="rect">
            <a:avLst/>
          </a:prstGeom>
          <a:solidFill>
            <a:srgbClr val="A2D6E4"/>
          </a:solidFill>
          <a:ln w="38099">
            <a:solidFill>
              <a:srgbClr val="FFFFFF"/>
            </a:solidFill>
          </a:ln>
        </p:spPr>
        <p:txBody>
          <a:bodyPr vert="horz" wrap="square" lIns="0" tIns="399415" rIns="0" bIns="0" rtlCol="0">
            <a:spAutoFit/>
          </a:bodyPr>
          <a:lstStyle/>
          <a:p>
            <a:pPr marL="3175" algn="ctr">
              <a:lnSpc>
                <a:spcPct val="100000"/>
              </a:lnSpc>
              <a:spcBef>
                <a:spcPts val="3145"/>
              </a:spcBef>
            </a:pPr>
            <a:r>
              <a:rPr lang="es-MX" spc="-5" dirty="0" err="1">
                <a:solidFill>
                  <a:srgbClr val="FFFFFF"/>
                </a:solidFill>
              </a:rPr>
              <a:t>Bem-vindos</a:t>
            </a:r>
            <a:r>
              <a:rPr lang="es-MX" spc="-5" dirty="0">
                <a:solidFill>
                  <a:srgbClr val="FFFFFF"/>
                </a:solidFill>
              </a:rPr>
              <a:t> </a:t>
            </a:r>
            <a:r>
              <a:rPr lang="es-MX" spc="-5" dirty="0" err="1">
                <a:solidFill>
                  <a:srgbClr val="FFFFFF"/>
                </a:solidFill>
              </a:rPr>
              <a:t>ao</a:t>
            </a:r>
            <a:r>
              <a:rPr lang="es-MX" spc="-5" dirty="0">
                <a:solidFill>
                  <a:srgbClr val="FFFFFF"/>
                </a:solidFill>
              </a:rPr>
              <a:t> </a:t>
            </a:r>
            <a:r>
              <a:rPr lang="es-MX" i="1" spc="-5" dirty="0" err="1">
                <a:solidFill>
                  <a:srgbClr val="FFFFFF"/>
                </a:solidFill>
              </a:rPr>
              <a:t>Slicer</a:t>
            </a:r>
            <a:endParaRPr lang="es-MX" i="1" spc="-5" dirty="0">
              <a:solidFill>
                <a:srgbClr val="FFFFFF"/>
              </a:solidFill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386265" y="3886200"/>
            <a:ext cx="4495800" cy="22801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lang="pt-BR" sz="2400" spc="-5" dirty="0">
                <a:solidFill>
                  <a:srgbClr val="898989"/>
                </a:solidFill>
                <a:latin typeface="Calibri"/>
                <a:cs typeface="Calibri"/>
              </a:rPr>
              <a:t>	Dra. Sonia Pujol	</a:t>
            </a:r>
          </a:p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lang="pt-BR" sz="2400" spc="-5" dirty="0">
                <a:solidFill>
                  <a:srgbClr val="898989"/>
                </a:solidFill>
                <a:latin typeface="Calibri"/>
                <a:cs typeface="Calibri"/>
              </a:rPr>
              <a:t>Professora Adjunta de Radiologia	</a:t>
            </a:r>
          </a:p>
          <a:p>
            <a:pPr algn="ctr">
              <a:lnSpc>
                <a:spcPct val="100000"/>
              </a:lnSpc>
              <a:spcBef>
                <a:spcPts val="100"/>
              </a:spcBef>
            </a:pPr>
            <a:endParaRPr lang="pt-BR" sz="2400" spc="-5" dirty="0">
              <a:solidFill>
                <a:srgbClr val="898989"/>
              </a:solidFill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lang="pt-BR" sz="2400" spc="-5" dirty="0">
                <a:solidFill>
                  <a:srgbClr val="898989"/>
                </a:solidFill>
                <a:latin typeface="Calibri"/>
                <a:cs typeface="Calibri"/>
              </a:rPr>
              <a:t>Hospital de Mulheres de </a:t>
            </a:r>
            <a:r>
              <a:rPr lang="pt-BR" sz="2400" spc="-5" dirty="0" err="1">
                <a:solidFill>
                  <a:srgbClr val="898989"/>
                </a:solidFill>
                <a:latin typeface="Calibri"/>
                <a:cs typeface="Calibri"/>
              </a:rPr>
              <a:t>Brigham</a:t>
            </a:r>
            <a:endParaRPr lang="pt-BR" sz="2400" spc="-5" dirty="0">
              <a:solidFill>
                <a:srgbClr val="898989"/>
              </a:solidFill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lang="pt-BR" sz="2400" spc="-5" dirty="0">
                <a:solidFill>
                  <a:srgbClr val="898989"/>
                </a:solidFill>
                <a:latin typeface="Calibri"/>
                <a:cs typeface="Calibri"/>
              </a:rPr>
              <a:t>Faculdade de Medicina de Harvard 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8510497" y="6434772"/>
            <a:ext cx="10287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1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5277" y="336147"/>
            <a:ext cx="8458200" cy="12439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pt-BR" sz="4000" dirty="0"/>
              <a:t>Treinamento e Documentação do </a:t>
            </a:r>
            <a:r>
              <a:rPr lang="pt-BR" sz="4000" i="1" dirty="0" err="1"/>
              <a:t>Slicer</a:t>
            </a:r>
            <a:r>
              <a:rPr lang="pt-BR" sz="4000" dirty="0"/>
              <a:t> 5.3.0 </a:t>
            </a:r>
            <a:endParaRPr lang="es-ES" sz="4000" dirty="0"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dirty="0"/>
              <a:t>10</a:t>
            </a:fld>
            <a:endParaRPr dirty="0"/>
          </a:p>
        </p:txBody>
      </p:sp>
      <p:sp>
        <p:nvSpPr>
          <p:cNvPr id="10" name="object 6">
            <a:extLst>
              <a:ext uri="{FF2B5EF4-FFF2-40B4-BE49-F238E27FC236}">
                <a16:creationId xmlns:a16="http://schemas.microsoft.com/office/drawing/2014/main" id="{DAC6985D-3B90-1ABC-2B4E-BC5867FA2DC3}"/>
              </a:ext>
            </a:extLst>
          </p:cNvPr>
          <p:cNvSpPr txBox="1"/>
          <p:nvPr/>
        </p:nvSpPr>
        <p:spPr>
          <a:xfrm>
            <a:off x="3339339" y="6350624"/>
            <a:ext cx="2738755" cy="374461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892810" marR="5080" indent="-880744">
              <a:lnSpc>
                <a:spcPts val="1400"/>
              </a:lnSpc>
              <a:spcBef>
                <a:spcPts val="120"/>
              </a:spcBef>
            </a:pPr>
            <a:r>
              <a:rPr lang="pt-BR" sz="1200" dirty="0">
                <a:solidFill>
                  <a:srgbClr val="898989"/>
                </a:solidFill>
                <a:latin typeface="Calibri"/>
                <a:cs typeface="Calibri"/>
              </a:rPr>
              <a:t>Bem-vindos ao </a:t>
            </a:r>
            <a:r>
              <a:rPr lang="pt-BR" sz="1200" i="1" dirty="0" err="1">
                <a:solidFill>
                  <a:srgbClr val="898989"/>
                </a:solidFill>
                <a:latin typeface="Calibri"/>
                <a:cs typeface="Calibri"/>
              </a:rPr>
              <a:t>Slicer</a:t>
            </a:r>
            <a:r>
              <a:rPr lang="pt-BR" sz="1200" dirty="0">
                <a:solidFill>
                  <a:srgbClr val="898989"/>
                </a:solidFill>
                <a:latin typeface="Calibri"/>
                <a:cs typeface="Calibri"/>
              </a:rPr>
              <a:t> – Dra. </a:t>
            </a:r>
            <a:r>
              <a:rPr lang="pt-BR" sz="1200" spc="-5" dirty="0">
                <a:solidFill>
                  <a:srgbClr val="898989"/>
                </a:solidFill>
                <a:latin typeface="Calibri"/>
                <a:cs typeface="Calibri"/>
              </a:rPr>
              <a:t>Sonia</a:t>
            </a:r>
            <a:r>
              <a:rPr lang="pt-BR" sz="1200" dirty="0">
                <a:solidFill>
                  <a:srgbClr val="898989"/>
                </a:solidFill>
                <a:latin typeface="Calibri"/>
                <a:cs typeface="Calibri"/>
              </a:rPr>
              <a:t> </a:t>
            </a:r>
            <a:r>
              <a:rPr lang="pt-BR" sz="1200" spc="-5" dirty="0">
                <a:solidFill>
                  <a:srgbClr val="898989"/>
                </a:solidFill>
                <a:latin typeface="Calibri"/>
                <a:cs typeface="Calibri"/>
              </a:rPr>
              <a:t>Pujol,</a:t>
            </a:r>
            <a:r>
              <a:rPr lang="pt-BR" sz="1200" dirty="0">
                <a:solidFill>
                  <a:srgbClr val="898989"/>
                </a:solidFill>
                <a:latin typeface="Calibri"/>
                <a:cs typeface="Calibri"/>
              </a:rPr>
              <a:t> NA-MIC </a:t>
            </a:r>
            <a:r>
              <a:rPr lang="pt-BR" sz="1200" spc="-260" dirty="0">
                <a:solidFill>
                  <a:srgbClr val="898989"/>
                </a:solidFill>
                <a:latin typeface="Calibri"/>
                <a:cs typeface="Calibri"/>
              </a:rPr>
              <a:t> </a:t>
            </a:r>
            <a:r>
              <a:rPr lang="pt-BR" sz="1200" dirty="0">
                <a:solidFill>
                  <a:srgbClr val="898989"/>
                </a:solidFill>
                <a:latin typeface="Calibri"/>
                <a:cs typeface="Calibri"/>
              </a:rPr>
              <a:t>ARR</a:t>
            </a:r>
            <a:r>
              <a:rPr lang="pt-BR" sz="1200" spc="-5" dirty="0">
                <a:solidFill>
                  <a:srgbClr val="898989"/>
                </a:solidFill>
                <a:latin typeface="Calibri"/>
                <a:cs typeface="Calibri"/>
              </a:rPr>
              <a:t> </a:t>
            </a:r>
            <a:r>
              <a:rPr lang="pt-BR" sz="1200" dirty="0">
                <a:solidFill>
                  <a:srgbClr val="898989"/>
                </a:solidFill>
                <a:latin typeface="Calibri"/>
                <a:cs typeface="Calibri"/>
              </a:rPr>
              <a:t>2011-2023</a:t>
            </a:r>
            <a:endParaRPr lang="pt-BR" sz="1200" dirty="0">
              <a:latin typeface="Calibri"/>
              <a:cs typeface="Calibri"/>
            </a:endParaRP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0911FFA1-FE4A-7FEE-8335-6DCDE9306A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834" t="17408" r="1666" b="5555"/>
          <a:stretch/>
        </p:blipFill>
        <p:spPr>
          <a:xfrm>
            <a:off x="212171" y="1786449"/>
            <a:ext cx="6629400" cy="328313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F7512C93-AA2C-8E88-9F84-27AB97C0EE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000" t="12964" r="3023" b="5555"/>
          <a:stretch/>
        </p:blipFill>
        <p:spPr>
          <a:xfrm>
            <a:off x="2569124" y="2564366"/>
            <a:ext cx="6065389" cy="3579886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4217303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>
            <a:extLst>
              <a:ext uri="{FF2B5EF4-FFF2-40B4-BE49-F238E27FC236}">
                <a16:creationId xmlns:a16="http://schemas.microsoft.com/office/drawing/2014/main" id="{E814644A-33A0-4AAB-AA67-C5D2CB27EA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75" y="1553505"/>
            <a:ext cx="9144000" cy="4748212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4334809" y="1751759"/>
            <a:ext cx="4845050" cy="3384579"/>
          </a:xfrm>
          <a:custGeom>
            <a:avLst/>
            <a:gdLst/>
            <a:ahLst/>
            <a:cxnLst/>
            <a:rect l="l" t="t" r="r" b="b"/>
            <a:pathLst>
              <a:path w="4845050" h="3089275">
                <a:moveTo>
                  <a:pt x="4844699" y="0"/>
                </a:moveTo>
                <a:lnTo>
                  <a:pt x="0" y="0"/>
                </a:lnTo>
                <a:lnTo>
                  <a:pt x="0" y="3088711"/>
                </a:lnTo>
                <a:lnTo>
                  <a:pt x="4844699" y="3088711"/>
                </a:lnTo>
                <a:lnTo>
                  <a:pt x="4844699" y="0"/>
                </a:lnTo>
                <a:close/>
              </a:path>
            </a:pathLst>
          </a:custGeom>
          <a:solidFill>
            <a:srgbClr val="FFF39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133600" y="498158"/>
            <a:ext cx="5410199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s-MX" dirty="0"/>
              <a:t>Módulo de boas-</a:t>
            </a:r>
            <a:r>
              <a:rPr lang="es-MX" dirty="0" err="1"/>
              <a:t>vindas</a:t>
            </a:r>
            <a:endParaRPr lang="es-MX" dirty="0"/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dirty="0"/>
              <a:t>11</a:t>
            </a:fld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4457700" y="1952936"/>
            <a:ext cx="4845050" cy="2982227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 marR="5080">
              <a:lnSpc>
                <a:spcPct val="99500"/>
              </a:lnSpc>
              <a:spcBef>
                <a:spcPts val="115"/>
              </a:spcBef>
            </a:pPr>
            <a:r>
              <a:rPr lang="pt-BR" sz="2400" dirty="0">
                <a:latin typeface="Calibri"/>
                <a:cs typeface="Calibri"/>
              </a:rPr>
              <a:t>● O painel do módulo de boas-vindas contém atalhos para carregar diferentes tipos de dados. Uma série de dados de amostra também está disponível.</a:t>
            </a:r>
          </a:p>
          <a:p>
            <a:pPr marL="12700" marR="5080">
              <a:lnSpc>
                <a:spcPct val="99500"/>
              </a:lnSpc>
              <a:spcBef>
                <a:spcPts val="115"/>
              </a:spcBef>
            </a:pPr>
            <a:r>
              <a:rPr lang="pt-BR" sz="2400" dirty="0">
                <a:latin typeface="Calibri"/>
                <a:cs typeface="Calibri"/>
              </a:rPr>
              <a:t>● Clique em “Baixar dados de amostra” para acessar o “Módulo de dados de amostra”.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E9A123E0-E40D-420D-AF16-F6B99CAC9B81}"/>
              </a:ext>
            </a:extLst>
          </p:cNvPr>
          <p:cNvSpPr txBox="1"/>
          <p:nvPr/>
        </p:nvSpPr>
        <p:spPr>
          <a:xfrm>
            <a:off x="2971800" y="6359842"/>
            <a:ext cx="2971800" cy="4514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92810" marR="5080" indent="-880744">
              <a:lnSpc>
                <a:spcPts val="1400"/>
              </a:lnSpc>
              <a:spcBef>
                <a:spcPts val="120"/>
              </a:spcBef>
            </a:pPr>
            <a:r>
              <a:rPr lang="pt-BR" sz="1200" dirty="0">
                <a:solidFill>
                  <a:srgbClr val="898989"/>
                </a:solidFill>
                <a:latin typeface="Calibri"/>
                <a:cs typeface="Calibri"/>
              </a:rPr>
              <a:t>Bem-vindos ao </a:t>
            </a:r>
            <a:r>
              <a:rPr lang="pt-BR" sz="1200" i="1" dirty="0" err="1">
                <a:solidFill>
                  <a:srgbClr val="898989"/>
                </a:solidFill>
                <a:latin typeface="Calibri"/>
                <a:cs typeface="Calibri"/>
              </a:rPr>
              <a:t>Slicer</a:t>
            </a:r>
            <a:r>
              <a:rPr lang="pt-BR" sz="1200" dirty="0">
                <a:solidFill>
                  <a:srgbClr val="898989"/>
                </a:solidFill>
                <a:latin typeface="Calibri"/>
                <a:cs typeface="Calibri"/>
              </a:rPr>
              <a:t> – Dra. </a:t>
            </a:r>
            <a:r>
              <a:rPr lang="pt-BR" sz="1200" spc="-5" dirty="0">
                <a:solidFill>
                  <a:srgbClr val="898989"/>
                </a:solidFill>
                <a:latin typeface="Calibri"/>
                <a:cs typeface="Calibri"/>
              </a:rPr>
              <a:t>Sonia</a:t>
            </a:r>
            <a:r>
              <a:rPr lang="pt-BR" sz="1200" dirty="0">
                <a:solidFill>
                  <a:srgbClr val="898989"/>
                </a:solidFill>
                <a:latin typeface="Calibri"/>
                <a:cs typeface="Calibri"/>
              </a:rPr>
              <a:t> </a:t>
            </a:r>
            <a:r>
              <a:rPr lang="pt-BR" sz="1200" spc="-5" dirty="0">
                <a:solidFill>
                  <a:srgbClr val="898989"/>
                </a:solidFill>
                <a:latin typeface="Calibri"/>
                <a:cs typeface="Calibri"/>
              </a:rPr>
              <a:t>Pujol,</a:t>
            </a:r>
            <a:r>
              <a:rPr lang="pt-BR" sz="1200" dirty="0">
                <a:solidFill>
                  <a:srgbClr val="898989"/>
                </a:solidFill>
                <a:latin typeface="Calibri"/>
                <a:cs typeface="Calibri"/>
              </a:rPr>
              <a:t> NA-MIC </a:t>
            </a:r>
            <a:r>
              <a:rPr lang="pt-BR" sz="1200" spc="-260" dirty="0">
                <a:solidFill>
                  <a:srgbClr val="898989"/>
                </a:solidFill>
                <a:latin typeface="Calibri"/>
                <a:cs typeface="Calibri"/>
              </a:rPr>
              <a:t> </a:t>
            </a:r>
            <a:r>
              <a:rPr lang="pt-BR" sz="1200" dirty="0">
                <a:solidFill>
                  <a:srgbClr val="898989"/>
                </a:solidFill>
                <a:latin typeface="Calibri"/>
                <a:cs typeface="Calibri"/>
              </a:rPr>
              <a:t>ARR</a:t>
            </a:r>
            <a:r>
              <a:rPr lang="pt-BR" sz="1200" spc="-5" dirty="0">
                <a:solidFill>
                  <a:srgbClr val="898989"/>
                </a:solidFill>
                <a:latin typeface="Calibri"/>
                <a:cs typeface="Calibri"/>
              </a:rPr>
              <a:t> </a:t>
            </a:r>
            <a:r>
              <a:rPr lang="pt-BR" sz="1200" dirty="0">
                <a:solidFill>
                  <a:srgbClr val="898989"/>
                </a:solidFill>
                <a:latin typeface="Calibri"/>
                <a:cs typeface="Calibri"/>
              </a:rPr>
              <a:t>2011-2023</a:t>
            </a:r>
            <a:endParaRPr lang="pt-BR" sz="12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>
            <a:extLst>
              <a:ext uri="{FF2B5EF4-FFF2-40B4-BE49-F238E27FC236}">
                <a16:creationId xmlns:a16="http://schemas.microsoft.com/office/drawing/2014/main" id="{87BC4138-BBBC-49D4-8336-9F6EEB699F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94" y="1152231"/>
            <a:ext cx="9144000" cy="475392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514600" y="255445"/>
            <a:ext cx="4269908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s-MX" spc="-5" dirty="0"/>
              <a:t>Dados de </a:t>
            </a:r>
            <a:r>
              <a:rPr lang="es-MX" spc="-5" dirty="0" err="1"/>
              <a:t>amostra</a:t>
            </a:r>
            <a:endParaRPr spc="-5" dirty="0"/>
          </a:p>
        </p:txBody>
      </p:sp>
      <p:sp>
        <p:nvSpPr>
          <p:cNvPr id="4" name="object 4"/>
          <p:cNvSpPr txBox="1"/>
          <p:nvPr/>
        </p:nvSpPr>
        <p:spPr>
          <a:xfrm>
            <a:off x="4363086" y="1295400"/>
            <a:ext cx="3943307" cy="2633413"/>
          </a:xfrm>
          <a:prstGeom prst="rect">
            <a:avLst/>
          </a:prstGeom>
          <a:solidFill>
            <a:srgbClr val="FFF39D"/>
          </a:solidFill>
        </p:spPr>
        <p:txBody>
          <a:bodyPr vert="horz" wrap="square" lIns="0" tIns="47625" rIns="0" bIns="0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BR" sz="2800" b="0" i="0" u="none" strike="noStrike" dirty="0">
                <a:solidFill>
                  <a:srgbClr val="000000"/>
                </a:solidFill>
                <a:effectLst/>
              </a:rPr>
              <a:t>O módulo “Dados de amostra” contém </a:t>
            </a:r>
            <a:r>
              <a:rPr lang="pt-BR" sz="2800" b="0" i="1" u="none" strike="noStrike" dirty="0">
                <a:solidFill>
                  <a:srgbClr val="000000"/>
                </a:solidFill>
                <a:effectLst/>
              </a:rPr>
              <a:t>links</a:t>
            </a:r>
            <a:r>
              <a:rPr lang="pt-BR" sz="2800" b="0" i="0" u="none" strike="noStrike" dirty="0">
                <a:solidFill>
                  <a:srgbClr val="000000"/>
                </a:solidFill>
                <a:effectLst/>
              </a:rPr>
              <a:t> para diferentes conjuntos de dados de amostra que podem ser baixados no </a:t>
            </a:r>
            <a:r>
              <a:rPr lang="pt-BR" sz="2800" b="0" i="1" u="none" strike="noStrike" dirty="0" err="1">
                <a:solidFill>
                  <a:srgbClr val="000000"/>
                </a:solidFill>
                <a:effectLst/>
              </a:rPr>
              <a:t>Slicer</a:t>
            </a:r>
            <a:r>
              <a:rPr lang="pt-BR" sz="2800" b="0" i="0" u="none" strike="noStrike" dirty="0">
                <a:solidFill>
                  <a:srgbClr val="000000"/>
                </a:solidFill>
                <a:effectLst/>
              </a:rPr>
              <a:t>.</a:t>
            </a:r>
            <a:endParaRPr sz="2800" dirty="0"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2755908" y="1828800"/>
            <a:ext cx="1334770" cy="615315"/>
            <a:chOff x="2718262" y="2236123"/>
            <a:chExt cx="1334770" cy="615315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18262" y="2236123"/>
              <a:ext cx="1334192" cy="615141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3046082" y="2291180"/>
              <a:ext cx="955040" cy="252095"/>
            </a:xfrm>
            <a:custGeom>
              <a:avLst/>
              <a:gdLst/>
              <a:ahLst/>
              <a:cxnLst/>
              <a:rect l="l" t="t" r="r" b="b"/>
              <a:pathLst>
                <a:path w="955039" h="252094">
                  <a:moveTo>
                    <a:pt x="954596" y="0"/>
                  </a:moveTo>
                  <a:lnTo>
                    <a:pt x="0" y="251945"/>
                  </a:lnTo>
                </a:path>
              </a:pathLst>
            </a:custGeom>
            <a:ln w="57149">
              <a:solidFill>
                <a:srgbClr val="FFF39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991248" y="2374096"/>
              <a:ext cx="274955" cy="250825"/>
            </a:xfrm>
            <a:custGeom>
              <a:avLst/>
              <a:gdLst/>
              <a:ahLst/>
              <a:cxnLst/>
              <a:rect l="l" t="t" r="r" b="b"/>
              <a:pathLst>
                <a:path w="274954" h="250825">
                  <a:moveTo>
                    <a:pt x="195063" y="0"/>
                  </a:moveTo>
                  <a:lnTo>
                    <a:pt x="184312" y="2100"/>
                  </a:lnTo>
                  <a:lnTo>
                    <a:pt x="174865" y="8383"/>
                  </a:lnTo>
                  <a:lnTo>
                    <a:pt x="0" y="183500"/>
                  </a:lnTo>
                  <a:lnTo>
                    <a:pt x="238506" y="249517"/>
                  </a:lnTo>
                  <a:lnTo>
                    <a:pt x="249824" y="250320"/>
                  </a:lnTo>
                  <a:lnTo>
                    <a:pt x="260212" y="246841"/>
                  </a:lnTo>
                  <a:lnTo>
                    <a:pt x="268537" y="239720"/>
                  </a:lnTo>
                  <a:lnTo>
                    <a:pt x="273668" y="229599"/>
                  </a:lnTo>
                  <a:lnTo>
                    <a:pt x="274471" y="218281"/>
                  </a:lnTo>
                  <a:lnTo>
                    <a:pt x="270992" y="207893"/>
                  </a:lnTo>
                  <a:lnTo>
                    <a:pt x="263871" y="199568"/>
                  </a:lnTo>
                  <a:lnTo>
                    <a:pt x="253751" y="194437"/>
                  </a:lnTo>
                  <a:lnTo>
                    <a:pt x="109667" y="154556"/>
                  </a:lnTo>
                  <a:lnTo>
                    <a:pt x="215304" y="48765"/>
                  </a:lnTo>
                  <a:lnTo>
                    <a:pt x="221574" y="39308"/>
                  </a:lnTo>
                  <a:lnTo>
                    <a:pt x="223659" y="28554"/>
                  </a:lnTo>
                  <a:lnTo>
                    <a:pt x="221559" y="17803"/>
                  </a:lnTo>
                  <a:lnTo>
                    <a:pt x="215275" y="8354"/>
                  </a:lnTo>
                  <a:lnTo>
                    <a:pt x="205818" y="2084"/>
                  </a:lnTo>
                  <a:lnTo>
                    <a:pt x="195063" y="0"/>
                  </a:lnTo>
                  <a:close/>
                </a:path>
              </a:pathLst>
            </a:custGeom>
            <a:solidFill>
              <a:srgbClr val="FFF3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8433255" y="6434772"/>
            <a:ext cx="18034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12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8F426707-D54F-44AC-B9BD-209135737924}"/>
              </a:ext>
            </a:extLst>
          </p:cNvPr>
          <p:cNvSpPr txBox="1"/>
          <p:nvPr/>
        </p:nvSpPr>
        <p:spPr>
          <a:xfrm>
            <a:off x="2971800" y="6359842"/>
            <a:ext cx="2971800" cy="4514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92810" marR="5080" indent="-880744">
              <a:lnSpc>
                <a:spcPts val="1400"/>
              </a:lnSpc>
              <a:spcBef>
                <a:spcPts val="120"/>
              </a:spcBef>
            </a:pPr>
            <a:r>
              <a:rPr lang="pt-BR" sz="1200" dirty="0">
                <a:solidFill>
                  <a:srgbClr val="898989"/>
                </a:solidFill>
                <a:latin typeface="Calibri"/>
                <a:cs typeface="Calibri"/>
              </a:rPr>
              <a:t>Bem-vindos ao </a:t>
            </a:r>
            <a:r>
              <a:rPr lang="pt-BR" sz="1200" i="1" dirty="0" err="1">
                <a:solidFill>
                  <a:srgbClr val="898989"/>
                </a:solidFill>
                <a:latin typeface="Calibri"/>
                <a:cs typeface="Calibri"/>
              </a:rPr>
              <a:t>Slicer</a:t>
            </a:r>
            <a:r>
              <a:rPr lang="pt-BR" sz="1200" dirty="0">
                <a:solidFill>
                  <a:srgbClr val="898989"/>
                </a:solidFill>
                <a:latin typeface="Calibri"/>
                <a:cs typeface="Calibri"/>
              </a:rPr>
              <a:t> – Dra. </a:t>
            </a:r>
            <a:r>
              <a:rPr lang="pt-BR" sz="1200" spc="-5" dirty="0">
                <a:solidFill>
                  <a:srgbClr val="898989"/>
                </a:solidFill>
                <a:latin typeface="Calibri"/>
                <a:cs typeface="Calibri"/>
              </a:rPr>
              <a:t>Sonia</a:t>
            </a:r>
            <a:r>
              <a:rPr lang="pt-BR" sz="1200" dirty="0">
                <a:solidFill>
                  <a:srgbClr val="898989"/>
                </a:solidFill>
                <a:latin typeface="Calibri"/>
                <a:cs typeface="Calibri"/>
              </a:rPr>
              <a:t> </a:t>
            </a:r>
            <a:r>
              <a:rPr lang="pt-BR" sz="1200" spc="-5" dirty="0">
                <a:solidFill>
                  <a:srgbClr val="898989"/>
                </a:solidFill>
                <a:latin typeface="Calibri"/>
                <a:cs typeface="Calibri"/>
              </a:rPr>
              <a:t>Pujol,</a:t>
            </a:r>
            <a:r>
              <a:rPr lang="pt-BR" sz="1200" dirty="0">
                <a:solidFill>
                  <a:srgbClr val="898989"/>
                </a:solidFill>
                <a:latin typeface="Calibri"/>
                <a:cs typeface="Calibri"/>
              </a:rPr>
              <a:t> NA-MIC </a:t>
            </a:r>
            <a:r>
              <a:rPr lang="pt-BR" sz="1200" spc="-260" dirty="0">
                <a:solidFill>
                  <a:srgbClr val="898989"/>
                </a:solidFill>
                <a:latin typeface="Calibri"/>
                <a:cs typeface="Calibri"/>
              </a:rPr>
              <a:t> </a:t>
            </a:r>
            <a:r>
              <a:rPr lang="pt-BR" sz="1200" dirty="0">
                <a:solidFill>
                  <a:srgbClr val="898989"/>
                </a:solidFill>
                <a:latin typeface="Calibri"/>
                <a:cs typeface="Calibri"/>
              </a:rPr>
              <a:t>ARR</a:t>
            </a:r>
            <a:r>
              <a:rPr lang="pt-BR" sz="1200" spc="-5" dirty="0">
                <a:solidFill>
                  <a:srgbClr val="898989"/>
                </a:solidFill>
                <a:latin typeface="Calibri"/>
                <a:cs typeface="Calibri"/>
              </a:rPr>
              <a:t> </a:t>
            </a:r>
            <a:r>
              <a:rPr lang="pt-BR" sz="1200" dirty="0">
                <a:solidFill>
                  <a:srgbClr val="898989"/>
                </a:solidFill>
                <a:latin typeface="Calibri"/>
                <a:cs typeface="Calibri"/>
              </a:rPr>
              <a:t>2011-2023</a:t>
            </a:r>
            <a:endParaRPr lang="pt-BR" sz="12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84741" y="239828"/>
            <a:ext cx="424795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s-MX" spc="-5" dirty="0"/>
              <a:t>Dados de </a:t>
            </a:r>
            <a:r>
              <a:rPr lang="es-MX" spc="-5" dirty="0" err="1"/>
              <a:t>amostra</a:t>
            </a:r>
            <a:endParaRPr lang="es-MX" spc="-5" dirty="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40447" y="1295639"/>
            <a:ext cx="5079875" cy="5016766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6465296" y="1466751"/>
            <a:ext cx="2678704" cy="666849"/>
          </a:xfrm>
          <a:prstGeom prst="rect">
            <a:avLst/>
          </a:prstGeom>
          <a:solidFill>
            <a:srgbClr val="FFF39D"/>
          </a:solidFill>
        </p:spPr>
        <p:txBody>
          <a:bodyPr vert="horz" wrap="square" lIns="0" tIns="0" rIns="0" bIns="0" rtlCol="0">
            <a:spAutoFit/>
          </a:bodyPr>
          <a:lstStyle/>
          <a:p>
            <a:pPr marL="99695">
              <a:lnSpc>
                <a:spcPts val="2560"/>
              </a:lnSpc>
            </a:pPr>
            <a:r>
              <a:rPr lang="pt-BR" sz="1900" dirty="0">
                <a:latin typeface="Calibri"/>
                <a:cs typeface="Calibri"/>
              </a:rPr>
              <a:t>Ressonância magnética cerebral</a:t>
            </a:r>
            <a:endParaRPr sz="1900" dirty="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477000" y="2381483"/>
            <a:ext cx="2652358" cy="895117"/>
          </a:xfrm>
          <a:prstGeom prst="rect">
            <a:avLst/>
          </a:prstGeom>
          <a:solidFill>
            <a:srgbClr val="FFF39D"/>
          </a:solidFill>
        </p:spPr>
        <p:txBody>
          <a:bodyPr vert="horz" wrap="square" lIns="0" tIns="17780" rIns="0" bIns="0" rtlCol="0">
            <a:spAutoFit/>
          </a:bodyPr>
          <a:lstStyle/>
          <a:p>
            <a:pPr marL="165735">
              <a:spcBef>
                <a:spcPts val="140"/>
              </a:spcBef>
            </a:pPr>
            <a:r>
              <a:rPr lang="es-MX" sz="1900" dirty="0" err="1">
                <a:latin typeface="Calibri"/>
                <a:cs typeface="Calibri"/>
              </a:rPr>
              <a:t>Tomografia</a:t>
            </a:r>
            <a:r>
              <a:rPr lang="es-MX" sz="1900" dirty="0">
                <a:latin typeface="Calibri"/>
                <a:cs typeface="Calibri"/>
              </a:rPr>
              <a:t> computadorizada torácica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465296" y="3343126"/>
            <a:ext cx="2678704" cy="1000274"/>
          </a:xfrm>
          <a:prstGeom prst="rect">
            <a:avLst/>
          </a:prstGeom>
          <a:solidFill>
            <a:srgbClr val="FFF39D"/>
          </a:solidFill>
        </p:spPr>
        <p:txBody>
          <a:bodyPr vert="horz" wrap="square" lIns="0" tIns="0" rIns="0" bIns="0" rtlCol="0">
            <a:spAutoFit/>
          </a:bodyPr>
          <a:lstStyle/>
          <a:p>
            <a:pPr marL="128905">
              <a:lnSpc>
                <a:spcPts val="2560"/>
              </a:lnSpc>
            </a:pPr>
            <a:r>
              <a:rPr lang="es-MX" sz="1900" dirty="0" err="1">
                <a:latin typeface="Calibri"/>
                <a:cs typeface="Calibri"/>
              </a:rPr>
              <a:t>Tomografia</a:t>
            </a:r>
            <a:r>
              <a:rPr lang="es-MX" sz="1900" dirty="0">
                <a:latin typeface="Calibri"/>
                <a:cs typeface="Calibri"/>
              </a:rPr>
              <a:t> computadorizada cardíaca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469778" y="4419600"/>
            <a:ext cx="2674222" cy="869469"/>
          </a:xfrm>
          <a:prstGeom prst="rect">
            <a:avLst/>
          </a:prstGeom>
          <a:solidFill>
            <a:srgbClr val="FFF39D"/>
          </a:solidFill>
        </p:spPr>
        <p:txBody>
          <a:bodyPr vert="horz" wrap="square" lIns="0" tIns="60960" rIns="0" bIns="0" rtlCol="0">
            <a:spAutoFit/>
          </a:bodyPr>
          <a:lstStyle/>
          <a:p>
            <a:pPr marL="137160" marR="124460">
              <a:lnSpc>
                <a:spcPts val="2100"/>
              </a:lnSpc>
            </a:pPr>
            <a:r>
              <a:rPr lang="pt-BR" sz="1900" dirty="0">
                <a:latin typeface="Calibri"/>
                <a:cs typeface="Calibri"/>
              </a:rPr>
              <a:t>Tensor de difusão</a:t>
            </a:r>
          </a:p>
          <a:p>
            <a:pPr marL="137160" marR="124460">
              <a:lnSpc>
                <a:spcPts val="2100"/>
              </a:lnSpc>
            </a:pPr>
            <a:r>
              <a:rPr lang="pt-BR" sz="1900" dirty="0">
                <a:latin typeface="Calibri"/>
                <a:cs typeface="Calibri"/>
              </a:rPr>
              <a:t>Conjunto de dados de imagem (</a:t>
            </a:r>
            <a:r>
              <a:rPr lang="pt-BR" sz="1900" i="1" dirty="0">
                <a:latin typeface="Calibri"/>
                <a:cs typeface="Calibri"/>
              </a:rPr>
              <a:t>DTI</a:t>
            </a:r>
            <a:r>
              <a:rPr lang="pt-BR" sz="1900" dirty="0">
                <a:latin typeface="Calibri"/>
                <a:cs typeface="Calibri"/>
              </a:rPr>
              <a:t>)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6456332" y="5489860"/>
            <a:ext cx="2674221" cy="758540"/>
          </a:xfrm>
          <a:prstGeom prst="rect">
            <a:avLst/>
          </a:prstGeom>
          <a:solidFill>
            <a:srgbClr val="FFF39D"/>
          </a:solidFill>
        </p:spPr>
        <p:txBody>
          <a:bodyPr vert="horz" wrap="square" lIns="0" tIns="58419" rIns="0" bIns="0" rtlCol="0">
            <a:spAutoFit/>
          </a:bodyPr>
          <a:lstStyle/>
          <a:p>
            <a:pPr marL="107950" marR="93980" indent="275590">
              <a:lnSpc>
                <a:spcPct val="78900"/>
              </a:lnSpc>
              <a:spcBef>
                <a:spcPts val="459"/>
              </a:spcBef>
            </a:pPr>
            <a:r>
              <a:rPr lang="pt-BR" sz="1900" dirty="0">
                <a:latin typeface="Calibri"/>
                <a:cs typeface="Calibri"/>
              </a:rPr>
              <a:t>Ressonância magnética cerebral (paciente com tumor)</a:t>
            </a:r>
            <a:endParaRPr lang="es-MX" sz="1900" dirty="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433255" y="6434772"/>
            <a:ext cx="18034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13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1" name="object 6">
            <a:extLst>
              <a:ext uri="{FF2B5EF4-FFF2-40B4-BE49-F238E27FC236}">
                <a16:creationId xmlns:a16="http://schemas.microsoft.com/office/drawing/2014/main" id="{DC5670F6-E06A-02B5-CE83-A49ED3F066E1}"/>
              </a:ext>
            </a:extLst>
          </p:cNvPr>
          <p:cNvSpPr txBox="1"/>
          <p:nvPr/>
        </p:nvSpPr>
        <p:spPr>
          <a:xfrm>
            <a:off x="3339339" y="6350624"/>
            <a:ext cx="2738755" cy="374461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892810" marR="5080" indent="-880744">
              <a:lnSpc>
                <a:spcPts val="1400"/>
              </a:lnSpc>
              <a:spcBef>
                <a:spcPts val="120"/>
              </a:spcBef>
            </a:pPr>
            <a:r>
              <a:rPr lang="pt-BR" sz="1200" dirty="0">
                <a:solidFill>
                  <a:srgbClr val="898989"/>
                </a:solidFill>
                <a:latin typeface="Calibri"/>
                <a:cs typeface="Calibri"/>
              </a:rPr>
              <a:t>Bem-vindos ao </a:t>
            </a:r>
            <a:r>
              <a:rPr lang="pt-BR" sz="1200" i="1" dirty="0" err="1">
                <a:solidFill>
                  <a:srgbClr val="898989"/>
                </a:solidFill>
                <a:latin typeface="Calibri"/>
                <a:cs typeface="Calibri"/>
              </a:rPr>
              <a:t>Slicer</a:t>
            </a:r>
            <a:r>
              <a:rPr lang="pt-BR" sz="1200" dirty="0">
                <a:solidFill>
                  <a:srgbClr val="898989"/>
                </a:solidFill>
                <a:latin typeface="Calibri"/>
                <a:cs typeface="Calibri"/>
              </a:rPr>
              <a:t> – Dra. </a:t>
            </a:r>
            <a:r>
              <a:rPr lang="pt-BR" sz="1200" spc="-5" dirty="0">
                <a:solidFill>
                  <a:srgbClr val="898989"/>
                </a:solidFill>
                <a:latin typeface="Calibri"/>
                <a:cs typeface="Calibri"/>
              </a:rPr>
              <a:t>Sonia</a:t>
            </a:r>
            <a:r>
              <a:rPr lang="pt-BR" sz="1200" dirty="0">
                <a:solidFill>
                  <a:srgbClr val="898989"/>
                </a:solidFill>
                <a:latin typeface="Calibri"/>
                <a:cs typeface="Calibri"/>
              </a:rPr>
              <a:t> </a:t>
            </a:r>
            <a:r>
              <a:rPr lang="pt-BR" sz="1200" spc="-5" dirty="0">
                <a:solidFill>
                  <a:srgbClr val="898989"/>
                </a:solidFill>
                <a:latin typeface="Calibri"/>
                <a:cs typeface="Calibri"/>
              </a:rPr>
              <a:t>Pujol,</a:t>
            </a:r>
            <a:r>
              <a:rPr lang="pt-BR" sz="1200" dirty="0">
                <a:solidFill>
                  <a:srgbClr val="898989"/>
                </a:solidFill>
                <a:latin typeface="Calibri"/>
                <a:cs typeface="Calibri"/>
              </a:rPr>
              <a:t> NA-MIC </a:t>
            </a:r>
            <a:r>
              <a:rPr lang="pt-BR" sz="1200" spc="-260" dirty="0">
                <a:solidFill>
                  <a:srgbClr val="898989"/>
                </a:solidFill>
                <a:latin typeface="Calibri"/>
                <a:cs typeface="Calibri"/>
              </a:rPr>
              <a:t> </a:t>
            </a:r>
            <a:r>
              <a:rPr lang="pt-BR" sz="1200" dirty="0">
                <a:solidFill>
                  <a:srgbClr val="898989"/>
                </a:solidFill>
                <a:latin typeface="Calibri"/>
                <a:cs typeface="Calibri"/>
              </a:rPr>
              <a:t>ARR</a:t>
            </a:r>
            <a:r>
              <a:rPr lang="pt-BR" sz="1200" spc="-5" dirty="0">
                <a:solidFill>
                  <a:srgbClr val="898989"/>
                </a:solidFill>
                <a:latin typeface="Calibri"/>
                <a:cs typeface="Calibri"/>
              </a:rPr>
              <a:t> </a:t>
            </a:r>
            <a:r>
              <a:rPr lang="pt-BR" sz="1200" dirty="0">
                <a:solidFill>
                  <a:srgbClr val="898989"/>
                </a:solidFill>
                <a:latin typeface="Calibri"/>
                <a:cs typeface="Calibri"/>
              </a:rPr>
              <a:t>2011-2023</a:t>
            </a:r>
            <a:endParaRPr lang="pt-BR" sz="12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>
            <a:extLst>
              <a:ext uri="{FF2B5EF4-FFF2-40B4-BE49-F238E27FC236}">
                <a16:creationId xmlns:a16="http://schemas.microsoft.com/office/drawing/2014/main" id="{01C50F17-FCED-4D70-9595-F423A460B6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1688141"/>
            <a:ext cx="8839200" cy="475392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819400" y="390518"/>
            <a:ext cx="4185012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s-MX" spc="-5" dirty="0"/>
              <a:t>Dados de </a:t>
            </a:r>
            <a:r>
              <a:rPr lang="es-MX" spc="-5" dirty="0" err="1"/>
              <a:t>amostra</a:t>
            </a:r>
            <a:endParaRPr lang="es-MX" spc="-5" dirty="0"/>
          </a:p>
        </p:txBody>
      </p:sp>
      <p:sp>
        <p:nvSpPr>
          <p:cNvPr id="4" name="object 4"/>
          <p:cNvSpPr txBox="1"/>
          <p:nvPr/>
        </p:nvSpPr>
        <p:spPr>
          <a:xfrm>
            <a:off x="3581400" y="1232536"/>
            <a:ext cx="4552950" cy="784830"/>
          </a:xfrm>
          <a:prstGeom prst="rect">
            <a:avLst/>
          </a:prstGeom>
          <a:solidFill>
            <a:srgbClr val="FFF39D"/>
          </a:solidFill>
        </p:spPr>
        <p:txBody>
          <a:bodyPr vert="horz" wrap="square" lIns="0" tIns="66040" rIns="0" bIns="0" rtlCol="0">
            <a:spAutoFit/>
          </a:bodyPr>
          <a:lstStyle/>
          <a:p>
            <a:pPr marL="90805" marR="207645">
              <a:lnSpc>
                <a:spcPts val="2800"/>
              </a:lnSpc>
              <a:spcBef>
                <a:spcPts val="520"/>
              </a:spcBef>
            </a:pPr>
            <a:r>
              <a:rPr lang="pt-BR" sz="2400" dirty="0">
                <a:latin typeface="Calibri"/>
                <a:cs typeface="Calibri"/>
              </a:rPr>
              <a:t>Clique em </a:t>
            </a:r>
            <a:r>
              <a:rPr lang="pt-BR" sz="2400" b="1" i="1" dirty="0" err="1">
                <a:latin typeface="Calibri"/>
                <a:cs typeface="Calibri"/>
              </a:rPr>
              <a:t>MRHead</a:t>
            </a:r>
            <a:r>
              <a:rPr lang="pt-BR" sz="2400" dirty="0">
                <a:latin typeface="Calibri"/>
                <a:cs typeface="Calibri"/>
              </a:rPr>
              <a:t> para baixar esse conjunto de dados no </a:t>
            </a:r>
            <a:r>
              <a:rPr lang="pt-BR" sz="2400" i="1" dirty="0" err="1">
                <a:latin typeface="Calibri"/>
                <a:cs typeface="Calibri"/>
              </a:rPr>
              <a:t>Slicer</a:t>
            </a:r>
            <a:r>
              <a:rPr lang="pt-BR" sz="2400" dirty="0">
                <a:latin typeface="Calibri"/>
                <a:cs typeface="Calibri"/>
              </a:rPr>
              <a:t>.</a:t>
            </a:r>
            <a:endParaRPr lang="es-ES" sz="2400" dirty="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441810" y="1536055"/>
            <a:ext cx="3139589" cy="1256990"/>
            <a:chOff x="939338" y="2240278"/>
            <a:chExt cx="3121660" cy="1712595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39338" y="2240278"/>
              <a:ext cx="3121428" cy="1712422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261146" y="2291180"/>
              <a:ext cx="2740025" cy="1344930"/>
            </a:xfrm>
            <a:custGeom>
              <a:avLst/>
              <a:gdLst/>
              <a:ahLst/>
              <a:cxnLst/>
              <a:rect l="l" t="t" r="r" b="b"/>
              <a:pathLst>
                <a:path w="2740025" h="1344929">
                  <a:moveTo>
                    <a:pt x="2739532" y="0"/>
                  </a:moveTo>
                  <a:lnTo>
                    <a:pt x="0" y="1344423"/>
                  </a:lnTo>
                </a:path>
              </a:pathLst>
            </a:custGeom>
            <a:ln w="57149">
              <a:solidFill>
                <a:srgbClr val="FFF39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210235" y="3442201"/>
              <a:ext cx="277495" cy="236220"/>
            </a:xfrm>
            <a:custGeom>
              <a:avLst/>
              <a:gdLst/>
              <a:ahLst/>
              <a:cxnLst/>
              <a:rect l="l" t="t" r="r" b="b"/>
              <a:pathLst>
                <a:path w="277494" h="236220">
                  <a:moveTo>
                    <a:pt x="166072" y="0"/>
                  </a:moveTo>
                  <a:lnTo>
                    <a:pt x="155118" y="73"/>
                  </a:lnTo>
                  <a:lnTo>
                    <a:pt x="144990" y="4249"/>
                  </a:lnTo>
                  <a:lnTo>
                    <a:pt x="136936" y="12311"/>
                  </a:lnTo>
                  <a:lnTo>
                    <a:pt x="0" y="218386"/>
                  </a:lnTo>
                  <a:lnTo>
                    <a:pt x="246835" y="236152"/>
                  </a:lnTo>
                  <a:lnTo>
                    <a:pt x="258090" y="234712"/>
                  </a:lnTo>
                  <a:lnTo>
                    <a:pt x="267589" y="229256"/>
                  </a:lnTo>
                  <a:lnTo>
                    <a:pt x="274349" y="220636"/>
                  </a:lnTo>
                  <a:lnTo>
                    <a:pt x="277388" y="209703"/>
                  </a:lnTo>
                  <a:lnTo>
                    <a:pt x="275946" y="198448"/>
                  </a:lnTo>
                  <a:lnTo>
                    <a:pt x="270490" y="188949"/>
                  </a:lnTo>
                  <a:lnTo>
                    <a:pt x="261871" y="182189"/>
                  </a:lnTo>
                  <a:lnTo>
                    <a:pt x="250937" y="179151"/>
                  </a:lnTo>
                  <a:lnTo>
                    <a:pt x="101820" y="168417"/>
                  </a:lnTo>
                  <a:lnTo>
                    <a:pt x="184563" y="43900"/>
                  </a:lnTo>
                  <a:lnTo>
                    <a:pt x="188849" y="33393"/>
                  </a:lnTo>
                  <a:lnTo>
                    <a:pt x="188775" y="22439"/>
                  </a:lnTo>
                  <a:lnTo>
                    <a:pt x="184599" y="12311"/>
                  </a:lnTo>
                  <a:lnTo>
                    <a:pt x="176579" y="4285"/>
                  </a:lnTo>
                  <a:lnTo>
                    <a:pt x="166072" y="0"/>
                  </a:lnTo>
                  <a:close/>
                </a:path>
              </a:pathLst>
            </a:custGeom>
            <a:solidFill>
              <a:srgbClr val="FFF3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dirty="0"/>
              <a:t>14</a:t>
            </a:fld>
            <a:endParaRPr dirty="0"/>
          </a:p>
        </p:txBody>
      </p:sp>
      <p:sp>
        <p:nvSpPr>
          <p:cNvPr id="12" name="object 6">
            <a:extLst>
              <a:ext uri="{FF2B5EF4-FFF2-40B4-BE49-F238E27FC236}">
                <a16:creationId xmlns:a16="http://schemas.microsoft.com/office/drawing/2014/main" id="{E9D24E06-14DF-4730-B23C-46F31D67D110}"/>
              </a:ext>
            </a:extLst>
          </p:cNvPr>
          <p:cNvSpPr txBox="1"/>
          <p:nvPr/>
        </p:nvSpPr>
        <p:spPr>
          <a:xfrm>
            <a:off x="3276600" y="6464476"/>
            <a:ext cx="2738755" cy="374461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892810" marR="5080" indent="-880744">
              <a:lnSpc>
                <a:spcPts val="1400"/>
              </a:lnSpc>
              <a:spcBef>
                <a:spcPts val="120"/>
              </a:spcBef>
            </a:pPr>
            <a:r>
              <a:rPr lang="pt-BR" sz="1200" dirty="0">
                <a:solidFill>
                  <a:srgbClr val="898989"/>
                </a:solidFill>
                <a:latin typeface="Calibri"/>
                <a:cs typeface="Calibri"/>
              </a:rPr>
              <a:t>Bem-vindos ao </a:t>
            </a:r>
            <a:r>
              <a:rPr lang="pt-BR" sz="1200" i="1" dirty="0" err="1">
                <a:solidFill>
                  <a:srgbClr val="898989"/>
                </a:solidFill>
                <a:latin typeface="Calibri"/>
                <a:cs typeface="Calibri"/>
              </a:rPr>
              <a:t>Slicer</a:t>
            </a:r>
            <a:r>
              <a:rPr lang="pt-BR" sz="1200" dirty="0">
                <a:solidFill>
                  <a:srgbClr val="898989"/>
                </a:solidFill>
                <a:latin typeface="Calibri"/>
                <a:cs typeface="Calibri"/>
              </a:rPr>
              <a:t> – Dra. </a:t>
            </a:r>
            <a:r>
              <a:rPr lang="pt-BR" sz="1200" spc="-5" dirty="0">
                <a:solidFill>
                  <a:srgbClr val="898989"/>
                </a:solidFill>
                <a:latin typeface="Calibri"/>
                <a:cs typeface="Calibri"/>
              </a:rPr>
              <a:t>Sonia</a:t>
            </a:r>
            <a:r>
              <a:rPr lang="pt-BR" sz="1200" dirty="0">
                <a:solidFill>
                  <a:srgbClr val="898989"/>
                </a:solidFill>
                <a:latin typeface="Calibri"/>
                <a:cs typeface="Calibri"/>
              </a:rPr>
              <a:t> </a:t>
            </a:r>
            <a:r>
              <a:rPr lang="pt-BR" sz="1200" spc="-5" dirty="0">
                <a:solidFill>
                  <a:srgbClr val="898989"/>
                </a:solidFill>
                <a:latin typeface="Calibri"/>
                <a:cs typeface="Calibri"/>
              </a:rPr>
              <a:t>Pujol,</a:t>
            </a:r>
            <a:r>
              <a:rPr lang="pt-BR" sz="1200" dirty="0">
                <a:solidFill>
                  <a:srgbClr val="898989"/>
                </a:solidFill>
                <a:latin typeface="Calibri"/>
                <a:cs typeface="Calibri"/>
              </a:rPr>
              <a:t> NA-MIC </a:t>
            </a:r>
            <a:r>
              <a:rPr lang="pt-BR" sz="1200" spc="-260" dirty="0">
                <a:solidFill>
                  <a:srgbClr val="898989"/>
                </a:solidFill>
                <a:latin typeface="Calibri"/>
                <a:cs typeface="Calibri"/>
              </a:rPr>
              <a:t> </a:t>
            </a:r>
            <a:r>
              <a:rPr lang="pt-BR" sz="1200" dirty="0">
                <a:solidFill>
                  <a:srgbClr val="898989"/>
                </a:solidFill>
                <a:latin typeface="Calibri"/>
                <a:cs typeface="Calibri"/>
              </a:rPr>
              <a:t>ARR</a:t>
            </a:r>
            <a:r>
              <a:rPr lang="pt-BR" sz="1200" spc="-5" dirty="0">
                <a:solidFill>
                  <a:srgbClr val="898989"/>
                </a:solidFill>
                <a:latin typeface="Calibri"/>
                <a:cs typeface="Calibri"/>
              </a:rPr>
              <a:t> </a:t>
            </a:r>
            <a:r>
              <a:rPr lang="pt-BR" sz="1200" dirty="0">
                <a:solidFill>
                  <a:srgbClr val="898989"/>
                </a:solidFill>
                <a:latin typeface="Calibri"/>
                <a:cs typeface="Calibri"/>
              </a:rPr>
              <a:t>2011-2023</a:t>
            </a:r>
            <a:endParaRPr lang="pt-BR" sz="12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58FB4AC2-7806-4B84-9D63-3FD8D300FD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1652282"/>
            <a:ext cx="8839200" cy="475392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981200" y="381000"/>
            <a:ext cx="5698625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s-MX" spc="-5" dirty="0"/>
              <a:t>Módulo de boas-</a:t>
            </a:r>
            <a:r>
              <a:rPr lang="es-MX" spc="-5" dirty="0" err="1"/>
              <a:t>vindas</a:t>
            </a:r>
            <a:endParaRPr lang="es-MX" dirty="0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dirty="0"/>
              <a:t>15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4133891" y="1919918"/>
            <a:ext cx="4552950" cy="784830"/>
          </a:xfrm>
          <a:prstGeom prst="rect">
            <a:avLst/>
          </a:prstGeom>
          <a:solidFill>
            <a:srgbClr val="FFF39D"/>
          </a:solidFill>
        </p:spPr>
        <p:txBody>
          <a:bodyPr vert="horz" wrap="square" lIns="0" tIns="66040" rIns="0" bIns="0" rtlCol="0">
            <a:spAutoFit/>
          </a:bodyPr>
          <a:lstStyle/>
          <a:p>
            <a:pPr marL="90805" marR="299085">
              <a:lnSpc>
                <a:spcPts val="2800"/>
              </a:lnSpc>
              <a:spcBef>
                <a:spcPts val="520"/>
              </a:spcBef>
            </a:pPr>
            <a:r>
              <a:rPr lang="pt-BR" sz="2400" dirty="0">
                <a:latin typeface="Calibri"/>
                <a:cs typeface="Calibri"/>
              </a:rPr>
              <a:t>A ressonância magnética cerebral aparece nos visualizadores 2D.</a:t>
            </a:r>
            <a:endParaRPr lang="es-ES" sz="2400" dirty="0">
              <a:latin typeface="Calibri"/>
              <a:cs typeface="Calibri"/>
            </a:endParaRPr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5DA908E7-554C-4E41-9E40-C193F9949259}"/>
              </a:ext>
            </a:extLst>
          </p:cNvPr>
          <p:cNvSpPr txBox="1"/>
          <p:nvPr/>
        </p:nvSpPr>
        <p:spPr>
          <a:xfrm>
            <a:off x="3429000" y="6477000"/>
            <a:ext cx="2738755" cy="374461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892810" marR="5080" indent="-880744">
              <a:lnSpc>
                <a:spcPts val="1400"/>
              </a:lnSpc>
              <a:spcBef>
                <a:spcPts val="120"/>
              </a:spcBef>
            </a:pPr>
            <a:r>
              <a:rPr lang="pt-BR" sz="1200" dirty="0">
                <a:solidFill>
                  <a:srgbClr val="898989"/>
                </a:solidFill>
                <a:latin typeface="Calibri"/>
                <a:cs typeface="Calibri"/>
              </a:rPr>
              <a:t>Bem-vindos ao </a:t>
            </a:r>
            <a:r>
              <a:rPr lang="pt-BR" sz="1200" i="1" dirty="0" err="1">
                <a:solidFill>
                  <a:srgbClr val="898989"/>
                </a:solidFill>
                <a:latin typeface="Calibri"/>
                <a:cs typeface="Calibri"/>
              </a:rPr>
              <a:t>Slicer</a:t>
            </a:r>
            <a:r>
              <a:rPr lang="pt-BR" sz="1200" dirty="0">
                <a:solidFill>
                  <a:srgbClr val="898989"/>
                </a:solidFill>
                <a:latin typeface="Calibri"/>
                <a:cs typeface="Calibri"/>
              </a:rPr>
              <a:t> – Dra. </a:t>
            </a:r>
            <a:r>
              <a:rPr lang="pt-BR" sz="1200" spc="-5" dirty="0">
                <a:solidFill>
                  <a:srgbClr val="898989"/>
                </a:solidFill>
                <a:latin typeface="Calibri"/>
                <a:cs typeface="Calibri"/>
              </a:rPr>
              <a:t>Sonia</a:t>
            </a:r>
            <a:r>
              <a:rPr lang="pt-BR" sz="1200" dirty="0">
                <a:solidFill>
                  <a:srgbClr val="898989"/>
                </a:solidFill>
                <a:latin typeface="Calibri"/>
                <a:cs typeface="Calibri"/>
              </a:rPr>
              <a:t> </a:t>
            </a:r>
            <a:r>
              <a:rPr lang="pt-BR" sz="1200" spc="-5" dirty="0">
                <a:solidFill>
                  <a:srgbClr val="898989"/>
                </a:solidFill>
                <a:latin typeface="Calibri"/>
                <a:cs typeface="Calibri"/>
              </a:rPr>
              <a:t>Pujol,</a:t>
            </a:r>
            <a:r>
              <a:rPr lang="pt-BR" sz="1200" dirty="0">
                <a:solidFill>
                  <a:srgbClr val="898989"/>
                </a:solidFill>
                <a:latin typeface="Calibri"/>
                <a:cs typeface="Calibri"/>
              </a:rPr>
              <a:t> NA-MIC </a:t>
            </a:r>
            <a:r>
              <a:rPr lang="pt-BR" sz="1200" spc="-260" dirty="0">
                <a:solidFill>
                  <a:srgbClr val="898989"/>
                </a:solidFill>
                <a:latin typeface="Calibri"/>
                <a:cs typeface="Calibri"/>
              </a:rPr>
              <a:t> </a:t>
            </a:r>
            <a:r>
              <a:rPr lang="pt-BR" sz="1200" dirty="0">
                <a:solidFill>
                  <a:srgbClr val="898989"/>
                </a:solidFill>
                <a:latin typeface="Calibri"/>
                <a:cs typeface="Calibri"/>
              </a:rPr>
              <a:t>ARR</a:t>
            </a:r>
            <a:r>
              <a:rPr lang="pt-BR" sz="1200" spc="-5" dirty="0">
                <a:solidFill>
                  <a:srgbClr val="898989"/>
                </a:solidFill>
                <a:latin typeface="Calibri"/>
                <a:cs typeface="Calibri"/>
              </a:rPr>
              <a:t> </a:t>
            </a:r>
            <a:r>
              <a:rPr lang="pt-BR" sz="1200" dirty="0">
                <a:solidFill>
                  <a:srgbClr val="898989"/>
                </a:solidFill>
                <a:latin typeface="Calibri"/>
                <a:cs typeface="Calibri"/>
              </a:rPr>
              <a:t>2011-2023</a:t>
            </a:r>
            <a:endParaRPr lang="pt-BR" sz="12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728C19B8-5880-440A-B2CE-0A4959E767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28773"/>
            <a:ext cx="9144000" cy="4910138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12595" y="113894"/>
            <a:ext cx="8001000" cy="136704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780">
              <a:lnSpc>
                <a:spcPct val="100000"/>
              </a:lnSpc>
              <a:spcBef>
                <a:spcPts val="100"/>
              </a:spcBef>
            </a:pPr>
            <a:r>
              <a:rPr lang="pt-BR" dirty="0"/>
              <a:t>Conjunto de dados da amostra de RM cerebral</a:t>
            </a:r>
            <a:endParaRPr lang="es-MX" spc="-5" dirty="0"/>
          </a:p>
        </p:txBody>
      </p:sp>
      <p:sp>
        <p:nvSpPr>
          <p:cNvPr id="12" name="object 12"/>
          <p:cNvSpPr txBox="1"/>
          <p:nvPr/>
        </p:nvSpPr>
        <p:spPr>
          <a:xfrm>
            <a:off x="8433255" y="6434772"/>
            <a:ext cx="18034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16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7" name="object 7"/>
          <p:cNvGrpSpPr/>
          <p:nvPr/>
        </p:nvGrpSpPr>
        <p:grpSpPr>
          <a:xfrm rot="1902371">
            <a:off x="4443509" y="3083471"/>
            <a:ext cx="548640" cy="1456690"/>
            <a:chOff x="4551217" y="3984423"/>
            <a:chExt cx="548640" cy="1456690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51217" y="3985953"/>
              <a:ext cx="548639" cy="1454726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4832005" y="4012998"/>
              <a:ext cx="115570" cy="1080135"/>
            </a:xfrm>
            <a:custGeom>
              <a:avLst/>
              <a:gdLst/>
              <a:ahLst/>
              <a:cxnLst/>
              <a:rect l="l" t="t" r="r" b="b"/>
              <a:pathLst>
                <a:path w="115570" h="1080135">
                  <a:moveTo>
                    <a:pt x="115015" y="0"/>
                  </a:moveTo>
                  <a:lnTo>
                    <a:pt x="0" y="1079808"/>
                  </a:lnTo>
                </a:path>
              </a:pathLst>
            </a:custGeom>
            <a:ln w="57149">
              <a:solidFill>
                <a:srgbClr val="FFF39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722139" y="4883153"/>
              <a:ext cx="255904" cy="266065"/>
            </a:xfrm>
            <a:custGeom>
              <a:avLst/>
              <a:gdLst/>
              <a:ahLst/>
              <a:cxnLst/>
              <a:rect l="l" t="t" r="r" b="b"/>
              <a:pathLst>
                <a:path w="255904" h="266064">
                  <a:moveTo>
                    <a:pt x="27939" y="0"/>
                  </a:moveTo>
                  <a:lnTo>
                    <a:pt x="16872" y="2506"/>
                  </a:lnTo>
                  <a:lnTo>
                    <a:pt x="7645" y="9110"/>
                  </a:lnTo>
                  <a:lnTo>
                    <a:pt x="1866" y="18417"/>
                  </a:lnTo>
                  <a:lnTo>
                    <a:pt x="0" y="29211"/>
                  </a:lnTo>
                  <a:lnTo>
                    <a:pt x="2506" y="40278"/>
                  </a:lnTo>
                  <a:lnTo>
                    <a:pt x="103858" y="266045"/>
                  </a:lnTo>
                  <a:lnTo>
                    <a:pt x="186817" y="153261"/>
                  </a:lnTo>
                  <a:lnTo>
                    <a:pt x="115873" y="153261"/>
                  </a:lnTo>
                  <a:lnTo>
                    <a:pt x="54643" y="16872"/>
                  </a:lnTo>
                  <a:lnTo>
                    <a:pt x="48040" y="7645"/>
                  </a:lnTo>
                  <a:lnTo>
                    <a:pt x="38733" y="1867"/>
                  </a:lnTo>
                  <a:lnTo>
                    <a:pt x="27939" y="0"/>
                  </a:lnTo>
                  <a:close/>
                </a:path>
                <a:path w="255904" h="266064">
                  <a:moveTo>
                    <a:pt x="223170" y="21512"/>
                  </a:moveTo>
                  <a:lnTo>
                    <a:pt x="212856" y="25200"/>
                  </a:lnTo>
                  <a:lnTo>
                    <a:pt x="204456" y="32830"/>
                  </a:lnTo>
                  <a:lnTo>
                    <a:pt x="115873" y="153261"/>
                  </a:lnTo>
                  <a:lnTo>
                    <a:pt x="186817" y="153261"/>
                  </a:lnTo>
                  <a:lnTo>
                    <a:pt x="250494" y="66692"/>
                  </a:lnTo>
                  <a:lnTo>
                    <a:pt x="255275" y="56401"/>
                  </a:lnTo>
                  <a:lnTo>
                    <a:pt x="255724" y="45457"/>
                  </a:lnTo>
                  <a:lnTo>
                    <a:pt x="252036" y="35142"/>
                  </a:lnTo>
                  <a:lnTo>
                    <a:pt x="244407" y="26743"/>
                  </a:lnTo>
                  <a:lnTo>
                    <a:pt x="234116" y="21961"/>
                  </a:lnTo>
                  <a:lnTo>
                    <a:pt x="223170" y="21512"/>
                  </a:lnTo>
                  <a:close/>
                </a:path>
              </a:pathLst>
            </a:custGeom>
            <a:solidFill>
              <a:srgbClr val="FFF3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5">
            <a:extLst>
              <a:ext uri="{FF2B5EF4-FFF2-40B4-BE49-F238E27FC236}">
                <a16:creationId xmlns:a16="http://schemas.microsoft.com/office/drawing/2014/main" id="{3E12819E-9AC5-49BC-822A-EADB3911EC73}"/>
              </a:ext>
            </a:extLst>
          </p:cNvPr>
          <p:cNvSpPr txBox="1"/>
          <p:nvPr/>
        </p:nvSpPr>
        <p:spPr>
          <a:xfrm>
            <a:off x="5333195" y="2163162"/>
            <a:ext cx="2652358" cy="1772280"/>
          </a:xfrm>
          <a:prstGeom prst="rect">
            <a:avLst/>
          </a:prstGeom>
          <a:solidFill>
            <a:srgbClr val="FFF39D"/>
          </a:solidFill>
        </p:spPr>
        <p:txBody>
          <a:bodyPr vert="horz" wrap="square" lIns="0" tIns="17780" rIns="0" bIns="0" rtlCol="0">
            <a:spAutoFit/>
          </a:bodyPr>
          <a:lstStyle/>
          <a:p>
            <a:pPr marL="165735">
              <a:spcBef>
                <a:spcPts val="140"/>
              </a:spcBef>
            </a:pPr>
            <a:r>
              <a:rPr lang="pt-BR" sz="1900" dirty="0">
                <a:latin typeface="Calibri"/>
                <a:cs typeface="Calibri"/>
              </a:rPr>
              <a:t>Posicione o mouse sobre o ícone do alfinete no canto superior esquerdo do visualizador vermelho para exibir o menu do visualizador </a:t>
            </a:r>
          </a:p>
        </p:txBody>
      </p:sp>
      <p:sp>
        <p:nvSpPr>
          <p:cNvPr id="15" name="object 6">
            <a:extLst>
              <a:ext uri="{FF2B5EF4-FFF2-40B4-BE49-F238E27FC236}">
                <a16:creationId xmlns:a16="http://schemas.microsoft.com/office/drawing/2014/main" id="{BCD0837B-9F34-433E-A2B8-01E70D20E4F4}"/>
              </a:ext>
            </a:extLst>
          </p:cNvPr>
          <p:cNvSpPr txBox="1"/>
          <p:nvPr/>
        </p:nvSpPr>
        <p:spPr>
          <a:xfrm>
            <a:off x="3044244" y="6438990"/>
            <a:ext cx="2738755" cy="374461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892810" marR="5080" indent="-880744">
              <a:lnSpc>
                <a:spcPts val="1400"/>
              </a:lnSpc>
              <a:spcBef>
                <a:spcPts val="120"/>
              </a:spcBef>
            </a:pPr>
            <a:r>
              <a:rPr lang="pt-BR" sz="1200" dirty="0">
                <a:solidFill>
                  <a:srgbClr val="898989"/>
                </a:solidFill>
                <a:latin typeface="Calibri"/>
                <a:cs typeface="Calibri"/>
              </a:rPr>
              <a:t>Bem-vindos ao </a:t>
            </a:r>
            <a:r>
              <a:rPr lang="pt-BR" sz="1200" i="1" dirty="0" err="1">
                <a:solidFill>
                  <a:srgbClr val="898989"/>
                </a:solidFill>
                <a:latin typeface="Calibri"/>
                <a:cs typeface="Calibri"/>
              </a:rPr>
              <a:t>Slicer</a:t>
            </a:r>
            <a:r>
              <a:rPr lang="pt-BR" sz="1200" dirty="0">
                <a:solidFill>
                  <a:srgbClr val="898989"/>
                </a:solidFill>
                <a:latin typeface="Calibri"/>
                <a:cs typeface="Calibri"/>
              </a:rPr>
              <a:t> – Dra. </a:t>
            </a:r>
            <a:r>
              <a:rPr lang="pt-BR" sz="1200" spc="-5" dirty="0">
                <a:solidFill>
                  <a:srgbClr val="898989"/>
                </a:solidFill>
                <a:latin typeface="Calibri"/>
                <a:cs typeface="Calibri"/>
              </a:rPr>
              <a:t>Sonia</a:t>
            </a:r>
            <a:r>
              <a:rPr lang="pt-BR" sz="1200" dirty="0">
                <a:solidFill>
                  <a:srgbClr val="898989"/>
                </a:solidFill>
                <a:latin typeface="Calibri"/>
                <a:cs typeface="Calibri"/>
              </a:rPr>
              <a:t> </a:t>
            </a:r>
            <a:r>
              <a:rPr lang="pt-BR" sz="1200" spc="-5" dirty="0">
                <a:solidFill>
                  <a:srgbClr val="898989"/>
                </a:solidFill>
                <a:latin typeface="Calibri"/>
                <a:cs typeface="Calibri"/>
              </a:rPr>
              <a:t>Pujol,</a:t>
            </a:r>
            <a:r>
              <a:rPr lang="pt-BR" sz="1200" dirty="0">
                <a:solidFill>
                  <a:srgbClr val="898989"/>
                </a:solidFill>
                <a:latin typeface="Calibri"/>
                <a:cs typeface="Calibri"/>
              </a:rPr>
              <a:t> NA-MIC </a:t>
            </a:r>
            <a:r>
              <a:rPr lang="pt-BR" sz="1200" spc="-260" dirty="0">
                <a:solidFill>
                  <a:srgbClr val="898989"/>
                </a:solidFill>
                <a:latin typeface="Calibri"/>
                <a:cs typeface="Calibri"/>
              </a:rPr>
              <a:t> </a:t>
            </a:r>
            <a:r>
              <a:rPr lang="pt-BR" sz="1200" dirty="0">
                <a:solidFill>
                  <a:srgbClr val="898989"/>
                </a:solidFill>
                <a:latin typeface="Calibri"/>
                <a:cs typeface="Calibri"/>
              </a:rPr>
              <a:t>ARR</a:t>
            </a:r>
            <a:r>
              <a:rPr lang="pt-BR" sz="1200" spc="-5" dirty="0">
                <a:solidFill>
                  <a:srgbClr val="898989"/>
                </a:solidFill>
                <a:latin typeface="Calibri"/>
                <a:cs typeface="Calibri"/>
              </a:rPr>
              <a:t> </a:t>
            </a:r>
            <a:r>
              <a:rPr lang="pt-BR" sz="1200" dirty="0">
                <a:solidFill>
                  <a:srgbClr val="898989"/>
                </a:solidFill>
                <a:latin typeface="Calibri"/>
                <a:cs typeface="Calibri"/>
              </a:rPr>
              <a:t>2011-2023</a:t>
            </a:r>
            <a:endParaRPr lang="pt-BR" sz="12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C06FAFFA-FAAD-4E03-A89C-84AD2C66FA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9845"/>
            <a:ext cx="9144000" cy="4757737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09600" y="44549"/>
            <a:ext cx="8257995" cy="136704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780">
              <a:lnSpc>
                <a:spcPct val="100000"/>
              </a:lnSpc>
              <a:spcBef>
                <a:spcPts val="100"/>
              </a:spcBef>
            </a:pPr>
            <a:r>
              <a:rPr lang="pt-BR" dirty="0"/>
              <a:t>Conjunto de dados da amostra de RM cerebral</a:t>
            </a:r>
            <a:endParaRPr spc="-5" dirty="0"/>
          </a:p>
        </p:txBody>
      </p:sp>
      <p:sp>
        <p:nvSpPr>
          <p:cNvPr id="6" name="object 6"/>
          <p:cNvSpPr txBox="1"/>
          <p:nvPr/>
        </p:nvSpPr>
        <p:spPr>
          <a:xfrm>
            <a:off x="4302628" y="2816851"/>
            <a:ext cx="4659630" cy="1260345"/>
          </a:xfrm>
          <a:prstGeom prst="rect">
            <a:avLst/>
          </a:prstGeom>
          <a:solidFill>
            <a:srgbClr val="FFF39D"/>
          </a:solidFill>
        </p:spPr>
        <p:txBody>
          <a:bodyPr vert="horz" wrap="square" lIns="0" tIns="54610" rIns="0" bIns="0" rtlCol="0">
            <a:spAutoFit/>
          </a:bodyPr>
          <a:lstStyle/>
          <a:p>
            <a:pPr marL="90805" marR="82550">
              <a:lnSpc>
                <a:spcPct val="89000"/>
              </a:lnSpc>
              <a:spcBef>
                <a:spcPts val="430"/>
              </a:spcBef>
            </a:pPr>
            <a:r>
              <a:rPr lang="pt-BR" sz="2200" dirty="0">
                <a:latin typeface="Calibri"/>
                <a:cs typeface="Calibri"/>
              </a:rPr>
              <a:t>Clique no ícone de </a:t>
            </a:r>
            <a:r>
              <a:rPr lang="pt-BR" sz="2200" i="1" dirty="0">
                <a:latin typeface="Calibri"/>
                <a:cs typeface="Calibri"/>
              </a:rPr>
              <a:t>link</a:t>
            </a:r>
            <a:r>
              <a:rPr lang="pt-BR" sz="2200" dirty="0">
                <a:latin typeface="Calibri"/>
                <a:cs typeface="Calibri"/>
              </a:rPr>
              <a:t> para vincular todos os três visualizadores 2D e no ícone de olho, ao lado, para exibir as fatias no visualizador 3D</a:t>
            </a:r>
            <a:endParaRPr lang="es-ES" sz="2200" dirty="0">
              <a:latin typeface="Calibri"/>
              <a:cs typeface="Calibri"/>
            </a:endParaRPr>
          </a:p>
        </p:txBody>
      </p:sp>
      <p:grpSp>
        <p:nvGrpSpPr>
          <p:cNvPr id="7" name="object 7"/>
          <p:cNvGrpSpPr/>
          <p:nvPr/>
        </p:nvGrpSpPr>
        <p:grpSpPr>
          <a:xfrm rot="20903646">
            <a:off x="3725777" y="4272375"/>
            <a:ext cx="1184910" cy="798195"/>
            <a:chOff x="3981796" y="5245330"/>
            <a:chExt cx="1184910" cy="798195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981796" y="5245330"/>
              <a:ext cx="1184563" cy="798021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4041791" y="5525329"/>
              <a:ext cx="801370" cy="426720"/>
            </a:xfrm>
            <a:custGeom>
              <a:avLst/>
              <a:gdLst/>
              <a:ahLst/>
              <a:cxnLst/>
              <a:rect l="l" t="t" r="r" b="b"/>
              <a:pathLst>
                <a:path w="801370" h="426720">
                  <a:moveTo>
                    <a:pt x="0" y="426570"/>
                  </a:moveTo>
                  <a:lnTo>
                    <a:pt x="800846" y="0"/>
                  </a:lnTo>
                </a:path>
              </a:pathLst>
            </a:custGeom>
            <a:ln w="57149">
              <a:solidFill>
                <a:srgbClr val="FFF39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615745" y="5489106"/>
              <a:ext cx="277495" cy="233679"/>
            </a:xfrm>
            <a:custGeom>
              <a:avLst/>
              <a:gdLst/>
              <a:ahLst/>
              <a:cxnLst/>
              <a:rect l="l" t="t" r="r" b="b"/>
              <a:pathLst>
                <a:path w="277495" h="233679">
                  <a:moveTo>
                    <a:pt x="29657" y="0"/>
                  </a:moveTo>
                  <a:lnTo>
                    <a:pt x="18456" y="1814"/>
                  </a:lnTo>
                  <a:lnTo>
                    <a:pt x="9143" y="7582"/>
                  </a:lnTo>
                  <a:lnTo>
                    <a:pt x="2673" y="16422"/>
                  </a:lnTo>
                  <a:lnTo>
                    <a:pt x="0" y="27449"/>
                  </a:lnTo>
                  <a:lnTo>
                    <a:pt x="1813" y="38650"/>
                  </a:lnTo>
                  <a:lnTo>
                    <a:pt x="7581" y="47963"/>
                  </a:lnTo>
                  <a:lnTo>
                    <a:pt x="16420" y="54433"/>
                  </a:lnTo>
                  <a:lnTo>
                    <a:pt x="27448" y="57106"/>
                  </a:lnTo>
                  <a:lnTo>
                    <a:pt x="176839" y="62884"/>
                  </a:lnTo>
                  <a:lnTo>
                    <a:pt x="98276" y="190080"/>
                  </a:lnTo>
                  <a:lnTo>
                    <a:pt x="94342" y="200723"/>
                  </a:lnTo>
                  <a:lnTo>
                    <a:pt x="94779" y="211669"/>
                  </a:lnTo>
                  <a:lnTo>
                    <a:pt x="99289" y="221652"/>
                  </a:lnTo>
                  <a:lnTo>
                    <a:pt x="107572" y="229407"/>
                  </a:lnTo>
                  <a:lnTo>
                    <a:pt x="118215" y="233342"/>
                  </a:lnTo>
                  <a:lnTo>
                    <a:pt x="129161" y="232905"/>
                  </a:lnTo>
                  <a:lnTo>
                    <a:pt x="139144" y="228395"/>
                  </a:lnTo>
                  <a:lnTo>
                    <a:pt x="146899" y="220112"/>
                  </a:lnTo>
                  <a:lnTo>
                    <a:pt x="276946" y="9561"/>
                  </a:lnTo>
                  <a:lnTo>
                    <a:pt x="29657" y="0"/>
                  </a:lnTo>
                  <a:close/>
                </a:path>
              </a:pathLst>
            </a:custGeom>
            <a:solidFill>
              <a:srgbClr val="FFF3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dirty="0"/>
              <a:t>17</a:t>
            </a:fld>
            <a:endParaRPr dirty="0"/>
          </a:p>
        </p:txBody>
      </p:sp>
      <p:sp>
        <p:nvSpPr>
          <p:cNvPr id="15" name="object 6">
            <a:extLst>
              <a:ext uri="{FF2B5EF4-FFF2-40B4-BE49-F238E27FC236}">
                <a16:creationId xmlns:a16="http://schemas.microsoft.com/office/drawing/2014/main" id="{3A561703-B0F8-48CE-961A-5E479EFE890C}"/>
              </a:ext>
            </a:extLst>
          </p:cNvPr>
          <p:cNvSpPr txBox="1"/>
          <p:nvPr/>
        </p:nvSpPr>
        <p:spPr>
          <a:xfrm>
            <a:off x="3044244" y="6438990"/>
            <a:ext cx="2738755" cy="374461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892810" marR="5080" indent="-880744">
              <a:lnSpc>
                <a:spcPts val="1400"/>
              </a:lnSpc>
              <a:spcBef>
                <a:spcPts val="120"/>
              </a:spcBef>
            </a:pPr>
            <a:r>
              <a:rPr lang="pt-BR" sz="1200" dirty="0">
                <a:solidFill>
                  <a:srgbClr val="898989"/>
                </a:solidFill>
                <a:latin typeface="Calibri"/>
                <a:cs typeface="Calibri"/>
              </a:rPr>
              <a:t>Bem-vindos ao </a:t>
            </a:r>
            <a:r>
              <a:rPr lang="pt-BR" sz="1200" i="1" dirty="0" err="1">
                <a:solidFill>
                  <a:srgbClr val="898989"/>
                </a:solidFill>
                <a:latin typeface="Calibri"/>
                <a:cs typeface="Calibri"/>
              </a:rPr>
              <a:t>Slicer</a:t>
            </a:r>
            <a:r>
              <a:rPr lang="pt-BR" sz="1200" dirty="0">
                <a:solidFill>
                  <a:srgbClr val="898989"/>
                </a:solidFill>
                <a:latin typeface="Calibri"/>
                <a:cs typeface="Calibri"/>
              </a:rPr>
              <a:t> – Dra. </a:t>
            </a:r>
            <a:r>
              <a:rPr lang="pt-BR" sz="1200" spc="-5" dirty="0">
                <a:solidFill>
                  <a:srgbClr val="898989"/>
                </a:solidFill>
                <a:latin typeface="Calibri"/>
                <a:cs typeface="Calibri"/>
              </a:rPr>
              <a:t>Sonia</a:t>
            </a:r>
            <a:r>
              <a:rPr lang="pt-BR" sz="1200" dirty="0">
                <a:solidFill>
                  <a:srgbClr val="898989"/>
                </a:solidFill>
                <a:latin typeface="Calibri"/>
                <a:cs typeface="Calibri"/>
              </a:rPr>
              <a:t> </a:t>
            </a:r>
            <a:r>
              <a:rPr lang="pt-BR" sz="1200" spc="-5" dirty="0">
                <a:solidFill>
                  <a:srgbClr val="898989"/>
                </a:solidFill>
                <a:latin typeface="Calibri"/>
                <a:cs typeface="Calibri"/>
              </a:rPr>
              <a:t>Pujol,</a:t>
            </a:r>
            <a:r>
              <a:rPr lang="pt-BR" sz="1200" dirty="0">
                <a:solidFill>
                  <a:srgbClr val="898989"/>
                </a:solidFill>
                <a:latin typeface="Calibri"/>
                <a:cs typeface="Calibri"/>
              </a:rPr>
              <a:t> NA-MIC </a:t>
            </a:r>
            <a:r>
              <a:rPr lang="pt-BR" sz="1200" spc="-260" dirty="0">
                <a:solidFill>
                  <a:srgbClr val="898989"/>
                </a:solidFill>
                <a:latin typeface="Calibri"/>
                <a:cs typeface="Calibri"/>
              </a:rPr>
              <a:t> </a:t>
            </a:r>
            <a:r>
              <a:rPr lang="pt-BR" sz="1200" dirty="0">
                <a:solidFill>
                  <a:srgbClr val="898989"/>
                </a:solidFill>
                <a:latin typeface="Calibri"/>
                <a:cs typeface="Calibri"/>
              </a:rPr>
              <a:t>ARR</a:t>
            </a:r>
            <a:r>
              <a:rPr lang="pt-BR" sz="1200" spc="-5" dirty="0">
                <a:solidFill>
                  <a:srgbClr val="898989"/>
                </a:solidFill>
                <a:latin typeface="Calibri"/>
                <a:cs typeface="Calibri"/>
              </a:rPr>
              <a:t> </a:t>
            </a:r>
            <a:r>
              <a:rPr lang="pt-BR" sz="1200" dirty="0">
                <a:solidFill>
                  <a:srgbClr val="898989"/>
                </a:solidFill>
                <a:latin typeface="Calibri"/>
                <a:cs typeface="Calibri"/>
              </a:rPr>
              <a:t>2011-2023</a:t>
            </a:r>
            <a:endParaRPr lang="pt-BR" sz="12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86D08541-B5B6-43EB-8353-D9BA4897E1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47" y="1391902"/>
            <a:ext cx="9144000" cy="475773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5800" y="65485"/>
            <a:ext cx="8290858" cy="136704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780">
              <a:lnSpc>
                <a:spcPct val="100000"/>
              </a:lnSpc>
              <a:spcBef>
                <a:spcPts val="100"/>
              </a:spcBef>
            </a:pPr>
            <a:r>
              <a:rPr lang="pt-BR" dirty="0"/>
              <a:t>Conjunto de dados da amostra de RM cerebral</a:t>
            </a:r>
            <a:endParaRPr spc="-5" dirty="0"/>
          </a:p>
        </p:txBody>
      </p:sp>
      <p:sp>
        <p:nvSpPr>
          <p:cNvPr id="4" name="object 4"/>
          <p:cNvSpPr txBox="1"/>
          <p:nvPr/>
        </p:nvSpPr>
        <p:spPr>
          <a:xfrm>
            <a:off x="1143848" y="3012221"/>
            <a:ext cx="3839781" cy="3237424"/>
          </a:xfrm>
          <a:prstGeom prst="rect">
            <a:avLst/>
          </a:prstGeom>
          <a:solidFill>
            <a:srgbClr val="FFF39D"/>
          </a:solidFill>
        </p:spPr>
        <p:txBody>
          <a:bodyPr vert="horz" wrap="square" lIns="0" tIns="58419" rIns="0" bIns="0" rtlCol="0">
            <a:spAutoFit/>
          </a:bodyPr>
          <a:lstStyle/>
          <a:p>
            <a:pPr marL="90805" marR="173990">
              <a:lnSpc>
                <a:spcPct val="79500"/>
              </a:lnSpc>
              <a:spcBef>
                <a:spcPts val="459"/>
              </a:spcBef>
            </a:pPr>
            <a:br>
              <a:rPr lang="es-ES" sz="2200" dirty="0">
                <a:latin typeface="Calibri"/>
                <a:cs typeface="Calibri"/>
              </a:rPr>
            </a:br>
            <a:r>
              <a:rPr lang="pt-BR" sz="2200" dirty="0">
                <a:latin typeface="Calibri"/>
                <a:cs typeface="Calibri"/>
              </a:rPr>
              <a:t>Os cortes axial, coronal e sagital aparecem no visualizador 3D.</a:t>
            </a:r>
          </a:p>
          <a:p>
            <a:pPr marL="90805" marR="173990">
              <a:lnSpc>
                <a:spcPct val="79500"/>
              </a:lnSpc>
              <a:spcBef>
                <a:spcPts val="459"/>
              </a:spcBef>
            </a:pPr>
            <a:endParaRPr lang="pt-BR" sz="2200" dirty="0">
              <a:latin typeface="Calibri"/>
              <a:cs typeface="Calibri"/>
            </a:endParaRPr>
          </a:p>
          <a:p>
            <a:pPr marL="90805" marR="173990">
              <a:lnSpc>
                <a:spcPct val="79500"/>
              </a:lnSpc>
              <a:spcBef>
                <a:spcPts val="459"/>
              </a:spcBef>
            </a:pPr>
            <a:r>
              <a:rPr lang="pt-BR" sz="2200" dirty="0">
                <a:latin typeface="Calibri"/>
                <a:cs typeface="Calibri"/>
              </a:rPr>
              <a:t>Volte para o módulo de boas-vindas usando a seta verde na barra de ferramentas </a:t>
            </a:r>
          </a:p>
          <a:p>
            <a:pPr marL="90805" marR="173990">
              <a:lnSpc>
                <a:spcPct val="79500"/>
              </a:lnSpc>
              <a:spcBef>
                <a:spcPts val="459"/>
              </a:spcBef>
            </a:pPr>
            <a:br>
              <a:rPr lang="es-ES" sz="2200" dirty="0">
                <a:latin typeface="Calibri"/>
                <a:cs typeface="Calibri"/>
              </a:rPr>
            </a:br>
            <a:br>
              <a:rPr lang="es-ES" sz="2200" dirty="0">
                <a:latin typeface="Calibri"/>
                <a:cs typeface="Calibri"/>
              </a:rPr>
            </a:br>
            <a:endParaRPr lang="es-ES" sz="2200" dirty="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828800" y="1391902"/>
            <a:ext cx="428625" cy="540385"/>
            <a:chOff x="4210396" y="1504603"/>
            <a:chExt cx="428625" cy="540385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10396" y="1504603"/>
              <a:ext cx="428105" cy="540327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4273196" y="1545227"/>
              <a:ext cx="299085" cy="413384"/>
            </a:xfrm>
            <a:custGeom>
              <a:avLst/>
              <a:gdLst/>
              <a:ahLst/>
              <a:cxnLst/>
              <a:rect l="l" t="t" r="r" b="b"/>
              <a:pathLst>
                <a:path w="299085" h="413385">
                  <a:moveTo>
                    <a:pt x="0" y="206404"/>
                  </a:moveTo>
                  <a:lnTo>
                    <a:pt x="5336" y="151534"/>
                  </a:lnTo>
                  <a:lnTo>
                    <a:pt x="20397" y="102228"/>
                  </a:lnTo>
                  <a:lnTo>
                    <a:pt x="43758" y="60454"/>
                  </a:lnTo>
                  <a:lnTo>
                    <a:pt x="73996" y="28180"/>
                  </a:lnTo>
                  <a:lnTo>
                    <a:pt x="109685" y="7372"/>
                  </a:lnTo>
                  <a:lnTo>
                    <a:pt x="149402" y="0"/>
                  </a:lnTo>
                  <a:lnTo>
                    <a:pt x="189118" y="7372"/>
                  </a:lnTo>
                  <a:lnTo>
                    <a:pt x="224808" y="28180"/>
                  </a:lnTo>
                  <a:lnTo>
                    <a:pt x="255045" y="60454"/>
                  </a:lnTo>
                  <a:lnTo>
                    <a:pt x="278406" y="102228"/>
                  </a:lnTo>
                  <a:lnTo>
                    <a:pt x="293467" y="151534"/>
                  </a:lnTo>
                  <a:lnTo>
                    <a:pt x="298803" y="206404"/>
                  </a:lnTo>
                  <a:lnTo>
                    <a:pt x="293467" y="261275"/>
                  </a:lnTo>
                  <a:lnTo>
                    <a:pt x="278406" y="310581"/>
                  </a:lnTo>
                  <a:lnTo>
                    <a:pt x="255045" y="352355"/>
                  </a:lnTo>
                  <a:lnTo>
                    <a:pt x="224808" y="384629"/>
                  </a:lnTo>
                  <a:lnTo>
                    <a:pt x="189118" y="405437"/>
                  </a:lnTo>
                  <a:lnTo>
                    <a:pt x="149402" y="412809"/>
                  </a:lnTo>
                  <a:lnTo>
                    <a:pt x="109685" y="405437"/>
                  </a:lnTo>
                  <a:lnTo>
                    <a:pt x="73996" y="384629"/>
                  </a:lnTo>
                  <a:lnTo>
                    <a:pt x="43758" y="352355"/>
                  </a:lnTo>
                  <a:lnTo>
                    <a:pt x="20397" y="310581"/>
                  </a:lnTo>
                  <a:lnTo>
                    <a:pt x="5336" y="261275"/>
                  </a:lnTo>
                  <a:lnTo>
                    <a:pt x="0" y="206404"/>
                  </a:lnTo>
                  <a:close/>
                </a:path>
              </a:pathLst>
            </a:custGeom>
            <a:ln w="38099">
              <a:solidFill>
                <a:srgbClr val="FFF39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dirty="0"/>
              <a:t>18</a:t>
            </a:fld>
            <a:endParaRPr dirty="0"/>
          </a:p>
        </p:txBody>
      </p:sp>
      <p:sp>
        <p:nvSpPr>
          <p:cNvPr id="11" name="object 6">
            <a:extLst>
              <a:ext uri="{FF2B5EF4-FFF2-40B4-BE49-F238E27FC236}">
                <a16:creationId xmlns:a16="http://schemas.microsoft.com/office/drawing/2014/main" id="{B2C857D8-98DF-4546-8407-DEBDCA7ABFD2}"/>
              </a:ext>
            </a:extLst>
          </p:cNvPr>
          <p:cNvSpPr txBox="1"/>
          <p:nvPr/>
        </p:nvSpPr>
        <p:spPr>
          <a:xfrm>
            <a:off x="3044244" y="6438990"/>
            <a:ext cx="2738755" cy="374461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892810" marR="5080" indent="-880744">
              <a:lnSpc>
                <a:spcPts val="1400"/>
              </a:lnSpc>
              <a:spcBef>
                <a:spcPts val="120"/>
              </a:spcBef>
            </a:pPr>
            <a:r>
              <a:rPr lang="pt-BR" sz="1200" dirty="0">
                <a:solidFill>
                  <a:srgbClr val="898989"/>
                </a:solidFill>
                <a:latin typeface="Calibri"/>
                <a:cs typeface="Calibri"/>
              </a:rPr>
              <a:t>Bem-vindos ao </a:t>
            </a:r>
            <a:r>
              <a:rPr lang="pt-BR" sz="1200" i="1" dirty="0" err="1">
                <a:solidFill>
                  <a:srgbClr val="898989"/>
                </a:solidFill>
                <a:latin typeface="Calibri"/>
                <a:cs typeface="Calibri"/>
              </a:rPr>
              <a:t>Slicer</a:t>
            </a:r>
            <a:r>
              <a:rPr lang="pt-BR" sz="1200" dirty="0">
                <a:solidFill>
                  <a:srgbClr val="898989"/>
                </a:solidFill>
                <a:latin typeface="Calibri"/>
                <a:cs typeface="Calibri"/>
              </a:rPr>
              <a:t> – Dra. </a:t>
            </a:r>
            <a:r>
              <a:rPr lang="pt-BR" sz="1200" spc="-5" dirty="0">
                <a:solidFill>
                  <a:srgbClr val="898989"/>
                </a:solidFill>
                <a:latin typeface="Calibri"/>
                <a:cs typeface="Calibri"/>
              </a:rPr>
              <a:t>Sonia</a:t>
            </a:r>
            <a:r>
              <a:rPr lang="pt-BR" sz="1200" dirty="0">
                <a:solidFill>
                  <a:srgbClr val="898989"/>
                </a:solidFill>
                <a:latin typeface="Calibri"/>
                <a:cs typeface="Calibri"/>
              </a:rPr>
              <a:t> </a:t>
            </a:r>
            <a:r>
              <a:rPr lang="pt-BR" sz="1200" spc="-5" dirty="0">
                <a:solidFill>
                  <a:srgbClr val="898989"/>
                </a:solidFill>
                <a:latin typeface="Calibri"/>
                <a:cs typeface="Calibri"/>
              </a:rPr>
              <a:t>Pujol,</a:t>
            </a:r>
            <a:r>
              <a:rPr lang="pt-BR" sz="1200" dirty="0">
                <a:solidFill>
                  <a:srgbClr val="898989"/>
                </a:solidFill>
                <a:latin typeface="Calibri"/>
                <a:cs typeface="Calibri"/>
              </a:rPr>
              <a:t> NA-MIC </a:t>
            </a:r>
            <a:r>
              <a:rPr lang="pt-BR" sz="1200" spc="-260" dirty="0">
                <a:solidFill>
                  <a:srgbClr val="898989"/>
                </a:solidFill>
                <a:latin typeface="Calibri"/>
                <a:cs typeface="Calibri"/>
              </a:rPr>
              <a:t> </a:t>
            </a:r>
            <a:r>
              <a:rPr lang="pt-BR" sz="1200" dirty="0">
                <a:solidFill>
                  <a:srgbClr val="898989"/>
                </a:solidFill>
                <a:latin typeface="Calibri"/>
                <a:cs typeface="Calibri"/>
              </a:rPr>
              <a:t>ARR</a:t>
            </a:r>
            <a:r>
              <a:rPr lang="pt-BR" sz="1200" spc="-5" dirty="0">
                <a:solidFill>
                  <a:srgbClr val="898989"/>
                </a:solidFill>
                <a:latin typeface="Calibri"/>
                <a:cs typeface="Calibri"/>
              </a:rPr>
              <a:t> </a:t>
            </a:r>
            <a:r>
              <a:rPr lang="pt-BR" sz="1200" dirty="0">
                <a:solidFill>
                  <a:srgbClr val="898989"/>
                </a:solidFill>
                <a:latin typeface="Calibri"/>
                <a:cs typeface="Calibri"/>
              </a:rPr>
              <a:t>2011-2023</a:t>
            </a:r>
            <a:endParaRPr lang="pt-BR" sz="12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C5C7502A-02C7-40C7-94C0-23DDB2ADD5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6" y="1489779"/>
            <a:ext cx="9144000" cy="474821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590800" y="505667"/>
            <a:ext cx="4560544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s-MX" spc="-5" dirty="0" err="1"/>
              <a:t>Mais</a:t>
            </a:r>
            <a:r>
              <a:rPr lang="es-MX" spc="-5" dirty="0"/>
              <a:t> </a:t>
            </a:r>
            <a:r>
              <a:rPr lang="es-MX" spc="-5" dirty="0" err="1"/>
              <a:t>informações</a:t>
            </a:r>
            <a:endParaRPr lang="es-MX" spc="-5" dirty="0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dirty="0"/>
              <a:t>19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3077612" y="3276600"/>
            <a:ext cx="4298950" cy="1511824"/>
          </a:xfrm>
          <a:prstGeom prst="rect">
            <a:avLst/>
          </a:prstGeom>
          <a:solidFill>
            <a:srgbClr val="FFF39D"/>
          </a:solidFill>
        </p:spPr>
        <p:txBody>
          <a:bodyPr vert="horz" wrap="square" lIns="0" tIns="48895" rIns="0" bIns="0" rtlCol="0">
            <a:spAutoFit/>
          </a:bodyPr>
          <a:lstStyle/>
          <a:p>
            <a:pPr marL="91440" marR="286385">
              <a:lnSpc>
                <a:spcPct val="99000"/>
              </a:lnSpc>
              <a:spcBef>
                <a:spcPts val="385"/>
              </a:spcBef>
            </a:pPr>
            <a:r>
              <a:rPr lang="pt-BR" sz="2400" spc="-5" dirty="0">
                <a:latin typeface="Calibri"/>
                <a:cs typeface="Calibri"/>
              </a:rPr>
              <a:t>Para saber mais sobre o </a:t>
            </a:r>
            <a:r>
              <a:rPr lang="pt-BR" sz="2400" i="1" spc="-5" dirty="0" err="1">
                <a:latin typeface="Calibri"/>
                <a:cs typeface="Calibri"/>
              </a:rPr>
              <a:t>Slicer</a:t>
            </a:r>
            <a:r>
              <a:rPr lang="pt-BR" sz="2400" spc="-5" dirty="0">
                <a:latin typeface="Calibri"/>
                <a:cs typeface="Calibri"/>
              </a:rPr>
              <a:t> e suas diferentes funcionalidades, visite o compêndio do </a:t>
            </a:r>
            <a:r>
              <a:rPr lang="pt-BR" sz="2400" i="1" spc="-5" dirty="0" err="1">
                <a:latin typeface="Calibri"/>
                <a:cs typeface="Calibri"/>
              </a:rPr>
              <a:t>Slicer</a:t>
            </a:r>
            <a:r>
              <a:rPr lang="pt-BR" sz="2400" spc="-5" dirty="0">
                <a:latin typeface="Calibri"/>
                <a:cs typeface="Calibri"/>
              </a:rPr>
              <a:t> 5.3.0</a:t>
            </a:r>
            <a:endParaRPr lang="es-MX" sz="2400" dirty="0">
              <a:latin typeface="Calibri"/>
              <a:cs typeface="Calibri"/>
            </a:endParaRP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1AA27C05-58AC-4DE6-8344-72218108EEC7}"/>
              </a:ext>
            </a:extLst>
          </p:cNvPr>
          <p:cNvSpPr txBox="1"/>
          <p:nvPr/>
        </p:nvSpPr>
        <p:spPr>
          <a:xfrm>
            <a:off x="3044244" y="6438990"/>
            <a:ext cx="2738755" cy="374461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892810" marR="5080" indent="-880744">
              <a:lnSpc>
                <a:spcPts val="1400"/>
              </a:lnSpc>
              <a:spcBef>
                <a:spcPts val="120"/>
              </a:spcBef>
            </a:pPr>
            <a:r>
              <a:rPr lang="pt-BR" sz="1200" dirty="0">
                <a:solidFill>
                  <a:srgbClr val="898989"/>
                </a:solidFill>
                <a:latin typeface="Calibri"/>
                <a:cs typeface="Calibri"/>
              </a:rPr>
              <a:t>Bem-vindos ao </a:t>
            </a:r>
            <a:r>
              <a:rPr lang="pt-BR" sz="1200" i="1" dirty="0" err="1">
                <a:solidFill>
                  <a:srgbClr val="898989"/>
                </a:solidFill>
                <a:latin typeface="Calibri"/>
                <a:cs typeface="Calibri"/>
              </a:rPr>
              <a:t>Slicer</a:t>
            </a:r>
            <a:r>
              <a:rPr lang="pt-BR" sz="1200" dirty="0">
                <a:solidFill>
                  <a:srgbClr val="898989"/>
                </a:solidFill>
                <a:latin typeface="Calibri"/>
                <a:cs typeface="Calibri"/>
              </a:rPr>
              <a:t> – Dra. </a:t>
            </a:r>
            <a:r>
              <a:rPr lang="pt-BR" sz="1200" spc="-5" dirty="0">
                <a:solidFill>
                  <a:srgbClr val="898989"/>
                </a:solidFill>
                <a:latin typeface="Calibri"/>
                <a:cs typeface="Calibri"/>
              </a:rPr>
              <a:t>Sonia</a:t>
            </a:r>
            <a:r>
              <a:rPr lang="pt-BR" sz="1200" dirty="0">
                <a:solidFill>
                  <a:srgbClr val="898989"/>
                </a:solidFill>
                <a:latin typeface="Calibri"/>
                <a:cs typeface="Calibri"/>
              </a:rPr>
              <a:t> </a:t>
            </a:r>
            <a:r>
              <a:rPr lang="pt-BR" sz="1200" spc="-5" dirty="0">
                <a:solidFill>
                  <a:srgbClr val="898989"/>
                </a:solidFill>
                <a:latin typeface="Calibri"/>
                <a:cs typeface="Calibri"/>
              </a:rPr>
              <a:t>Pujol,</a:t>
            </a:r>
            <a:r>
              <a:rPr lang="pt-BR" sz="1200" dirty="0">
                <a:solidFill>
                  <a:srgbClr val="898989"/>
                </a:solidFill>
                <a:latin typeface="Calibri"/>
                <a:cs typeface="Calibri"/>
              </a:rPr>
              <a:t> NA-MIC </a:t>
            </a:r>
            <a:r>
              <a:rPr lang="pt-BR" sz="1200" spc="-260" dirty="0">
                <a:solidFill>
                  <a:srgbClr val="898989"/>
                </a:solidFill>
                <a:latin typeface="Calibri"/>
                <a:cs typeface="Calibri"/>
              </a:rPr>
              <a:t> </a:t>
            </a:r>
            <a:r>
              <a:rPr lang="pt-BR" sz="1200" dirty="0">
                <a:solidFill>
                  <a:srgbClr val="898989"/>
                </a:solidFill>
                <a:latin typeface="Calibri"/>
                <a:cs typeface="Calibri"/>
              </a:rPr>
              <a:t>ARR</a:t>
            </a:r>
            <a:r>
              <a:rPr lang="pt-BR" sz="1200" spc="-5" dirty="0">
                <a:solidFill>
                  <a:srgbClr val="898989"/>
                </a:solidFill>
                <a:latin typeface="Calibri"/>
                <a:cs typeface="Calibri"/>
              </a:rPr>
              <a:t> </a:t>
            </a:r>
            <a:r>
              <a:rPr lang="pt-BR" sz="1200" dirty="0">
                <a:solidFill>
                  <a:srgbClr val="898989"/>
                </a:solidFill>
                <a:latin typeface="Calibri"/>
                <a:cs typeface="Calibri"/>
              </a:rPr>
              <a:t>2011-2023</a:t>
            </a:r>
            <a:endParaRPr lang="pt-BR" sz="12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40284" y="498158"/>
            <a:ext cx="203781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s-MX" dirty="0"/>
              <a:t>Objetivo </a:t>
            </a:r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5889845" y="2330218"/>
            <a:ext cx="3143885" cy="2292935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12700" marR="5080">
              <a:lnSpc>
                <a:spcPts val="2900"/>
              </a:lnSpc>
              <a:spcBef>
                <a:spcPts val="480"/>
              </a:spcBef>
            </a:pPr>
            <a:r>
              <a:rPr lang="pt-BR" sz="2700" dirty="0">
                <a:latin typeface="Calibri"/>
                <a:cs typeface="Calibri"/>
              </a:rPr>
              <a:t>Este tutorial é uma breve introdução ao módulo de boas-vindas do programa de código aberto </a:t>
            </a:r>
            <a:r>
              <a:rPr lang="pt-BR" sz="2700" i="1" dirty="0" err="1">
                <a:latin typeface="Calibri"/>
                <a:cs typeface="Calibri"/>
              </a:rPr>
              <a:t>Slicer</a:t>
            </a:r>
            <a:r>
              <a:rPr lang="pt-BR" sz="2700" dirty="0">
                <a:latin typeface="Calibri"/>
                <a:cs typeface="Calibri"/>
              </a:rPr>
              <a:t>.</a:t>
            </a:r>
            <a:endParaRPr lang="es-ES" sz="2700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510497" y="6434772"/>
            <a:ext cx="10287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2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1" name="object 6">
            <a:extLst>
              <a:ext uri="{FF2B5EF4-FFF2-40B4-BE49-F238E27FC236}">
                <a16:creationId xmlns:a16="http://schemas.microsoft.com/office/drawing/2014/main" id="{574B3D65-2C9B-18A4-15CC-505D8449AF61}"/>
              </a:ext>
            </a:extLst>
          </p:cNvPr>
          <p:cNvSpPr txBox="1"/>
          <p:nvPr/>
        </p:nvSpPr>
        <p:spPr>
          <a:xfrm>
            <a:off x="3339339" y="6350624"/>
            <a:ext cx="2738755" cy="374461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892810" marR="5080" indent="-880744">
              <a:lnSpc>
                <a:spcPts val="1400"/>
              </a:lnSpc>
              <a:spcBef>
                <a:spcPts val="120"/>
              </a:spcBef>
            </a:pPr>
            <a:r>
              <a:rPr lang="pt-BR" sz="1200" dirty="0">
                <a:solidFill>
                  <a:srgbClr val="898989"/>
                </a:solidFill>
                <a:latin typeface="Calibri"/>
                <a:cs typeface="Calibri"/>
              </a:rPr>
              <a:t>Bem-vindos ao </a:t>
            </a:r>
            <a:r>
              <a:rPr lang="pt-BR" sz="1200" i="1" dirty="0" err="1">
                <a:solidFill>
                  <a:srgbClr val="898989"/>
                </a:solidFill>
                <a:latin typeface="Calibri"/>
                <a:cs typeface="Calibri"/>
              </a:rPr>
              <a:t>Slicer</a:t>
            </a:r>
            <a:r>
              <a:rPr lang="pt-BR" sz="1200" dirty="0">
                <a:solidFill>
                  <a:srgbClr val="898989"/>
                </a:solidFill>
                <a:latin typeface="Calibri"/>
                <a:cs typeface="Calibri"/>
              </a:rPr>
              <a:t> – Dra. </a:t>
            </a:r>
            <a:r>
              <a:rPr lang="pt-BR" sz="1200" spc="-5" dirty="0">
                <a:solidFill>
                  <a:srgbClr val="898989"/>
                </a:solidFill>
                <a:latin typeface="Calibri"/>
                <a:cs typeface="Calibri"/>
              </a:rPr>
              <a:t>Sonia</a:t>
            </a:r>
            <a:r>
              <a:rPr lang="pt-BR" sz="1200" dirty="0">
                <a:solidFill>
                  <a:srgbClr val="898989"/>
                </a:solidFill>
                <a:latin typeface="Calibri"/>
                <a:cs typeface="Calibri"/>
              </a:rPr>
              <a:t> </a:t>
            </a:r>
            <a:r>
              <a:rPr lang="pt-BR" sz="1200" spc="-5" dirty="0">
                <a:solidFill>
                  <a:srgbClr val="898989"/>
                </a:solidFill>
                <a:latin typeface="Calibri"/>
                <a:cs typeface="Calibri"/>
              </a:rPr>
              <a:t>Pujol,</a:t>
            </a:r>
            <a:r>
              <a:rPr lang="pt-BR" sz="1200" dirty="0">
                <a:solidFill>
                  <a:srgbClr val="898989"/>
                </a:solidFill>
                <a:latin typeface="Calibri"/>
                <a:cs typeface="Calibri"/>
              </a:rPr>
              <a:t> NA-MIC </a:t>
            </a:r>
            <a:r>
              <a:rPr lang="pt-BR" sz="1200" spc="-260" dirty="0">
                <a:solidFill>
                  <a:srgbClr val="898989"/>
                </a:solidFill>
                <a:latin typeface="Calibri"/>
                <a:cs typeface="Calibri"/>
              </a:rPr>
              <a:t> </a:t>
            </a:r>
            <a:r>
              <a:rPr lang="pt-BR" sz="1200" dirty="0">
                <a:solidFill>
                  <a:srgbClr val="898989"/>
                </a:solidFill>
                <a:latin typeface="Calibri"/>
                <a:cs typeface="Calibri"/>
              </a:rPr>
              <a:t>ARR</a:t>
            </a:r>
            <a:r>
              <a:rPr lang="pt-BR" sz="1200" spc="-5" dirty="0">
                <a:solidFill>
                  <a:srgbClr val="898989"/>
                </a:solidFill>
                <a:latin typeface="Calibri"/>
                <a:cs typeface="Calibri"/>
              </a:rPr>
              <a:t> </a:t>
            </a:r>
            <a:r>
              <a:rPr lang="pt-BR" sz="1200" dirty="0">
                <a:solidFill>
                  <a:srgbClr val="898989"/>
                </a:solidFill>
                <a:latin typeface="Calibri"/>
                <a:cs typeface="Calibri"/>
              </a:rPr>
              <a:t>2011-2023</a:t>
            </a:r>
            <a:endParaRPr lang="pt-BR" sz="1200" dirty="0">
              <a:latin typeface="Calibri"/>
              <a:cs typeface="Calibri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5A840D5-B551-4A4F-8991-D02726F4D5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199" y="1945511"/>
            <a:ext cx="5700546" cy="3062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53628" y="526313"/>
            <a:ext cx="4636744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s-MX" spc="-5" dirty="0" err="1"/>
              <a:t>Mais</a:t>
            </a:r>
            <a:r>
              <a:rPr lang="es-MX" spc="-5" dirty="0"/>
              <a:t> </a:t>
            </a:r>
            <a:r>
              <a:rPr lang="es-MX" spc="-5" dirty="0" err="1"/>
              <a:t>informações</a:t>
            </a:r>
            <a:endParaRPr lang="es-MX" spc="-5" dirty="0"/>
          </a:p>
        </p:txBody>
      </p:sp>
      <p:grpSp>
        <p:nvGrpSpPr>
          <p:cNvPr id="3" name="object 3"/>
          <p:cNvGrpSpPr/>
          <p:nvPr/>
        </p:nvGrpSpPr>
        <p:grpSpPr>
          <a:xfrm>
            <a:off x="2057400" y="1526540"/>
            <a:ext cx="4594860" cy="3804920"/>
            <a:chOff x="1958945" y="1689955"/>
            <a:chExt cx="4594860" cy="380492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58945" y="1689955"/>
              <a:ext cx="2834133" cy="178433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34356" y="2897424"/>
              <a:ext cx="2324153" cy="194794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793078" y="1689955"/>
              <a:ext cx="1760119" cy="166532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910223" y="3355280"/>
              <a:ext cx="1642974" cy="132847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985893" y="3474290"/>
              <a:ext cx="1242358" cy="1371083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977773" y="4670957"/>
              <a:ext cx="4575425" cy="823586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222639" y="2488012"/>
              <a:ext cx="4113712" cy="2397540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795972" y="5761661"/>
            <a:ext cx="7552055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z="2000" u="sng" spc="-5" dirty="0">
                <a:solidFill>
                  <a:srgbClr val="0000FF"/>
                </a:solidFill>
                <a:uFill>
                  <a:solidFill>
                    <a:srgbClr val="0433FF"/>
                  </a:solidFill>
                </a:uFill>
                <a:latin typeface="Calibri"/>
                <a:cs typeface="Calibri"/>
                <a:hlinkClick r:id="rId9"/>
              </a:rPr>
              <a:t>https://www.slicer.org/wiki/Documentation/Nightly</a:t>
            </a:r>
            <a:endParaRPr sz="2000" dirty="0">
              <a:latin typeface="Calibri"/>
              <a:cs typeface="Calibri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dirty="0"/>
              <a:t>20</a:t>
            </a:fld>
            <a:endParaRPr dirty="0"/>
          </a:p>
        </p:txBody>
      </p:sp>
      <p:sp>
        <p:nvSpPr>
          <p:cNvPr id="14" name="object 6">
            <a:extLst>
              <a:ext uri="{FF2B5EF4-FFF2-40B4-BE49-F238E27FC236}">
                <a16:creationId xmlns:a16="http://schemas.microsoft.com/office/drawing/2014/main" id="{F6E6F0DC-0F77-75C6-2D93-4D2E7EA170EA}"/>
              </a:ext>
            </a:extLst>
          </p:cNvPr>
          <p:cNvSpPr txBox="1"/>
          <p:nvPr/>
        </p:nvSpPr>
        <p:spPr>
          <a:xfrm>
            <a:off x="3339339" y="6350624"/>
            <a:ext cx="2738755" cy="374461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892810" marR="5080" indent="-880744">
              <a:lnSpc>
                <a:spcPts val="1400"/>
              </a:lnSpc>
              <a:spcBef>
                <a:spcPts val="120"/>
              </a:spcBef>
            </a:pPr>
            <a:r>
              <a:rPr lang="pt-BR" sz="1200" dirty="0">
                <a:solidFill>
                  <a:srgbClr val="898989"/>
                </a:solidFill>
                <a:latin typeface="Calibri"/>
                <a:cs typeface="Calibri"/>
              </a:rPr>
              <a:t>Bem-vindos ao </a:t>
            </a:r>
            <a:r>
              <a:rPr lang="pt-BR" sz="1200" i="1" dirty="0" err="1">
                <a:solidFill>
                  <a:srgbClr val="898989"/>
                </a:solidFill>
                <a:latin typeface="Calibri"/>
                <a:cs typeface="Calibri"/>
              </a:rPr>
              <a:t>Slicer</a:t>
            </a:r>
            <a:r>
              <a:rPr lang="pt-BR" sz="1200" dirty="0">
                <a:solidFill>
                  <a:srgbClr val="898989"/>
                </a:solidFill>
                <a:latin typeface="Calibri"/>
                <a:cs typeface="Calibri"/>
              </a:rPr>
              <a:t> – Dra. </a:t>
            </a:r>
            <a:r>
              <a:rPr lang="pt-BR" sz="1200" spc="-5" dirty="0">
                <a:solidFill>
                  <a:srgbClr val="898989"/>
                </a:solidFill>
                <a:latin typeface="Calibri"/>
                <a:cs typeface="Calibri"/>
              </a:rPr>
              <a:t>Sonia</a:t>
            </a:r>
            <a:r>
              <a:rPr lang="pt-BR" sz="1200" dirty="0">
                <a:solidFill>
                  <a:srgbClr val="898989"/>
                </a:solidFill>
                <a:latin typeface="Calibri"/>
                <a:cs typeface="Calibri"/>
              </a:rPr>
              <a:t> </a:t>
            </a:r>
            <a:r>
              <a:rPr lang="pt-BR" sz="1200" spc="-5" dirty="0">
                <a:solidFill>
                  <a:srgbClr val="898989"/>
                </a:solidFill>
                <a:latin typeface="Calibri"/>
                <a:cs typeface="Calibri"/>
              </a:rPr>
              <a:t>Pujol,</a:t>
            </a:r>
            <a:r>
              <a:rPr lang="pt-BR" sz="1200" dirty="0">
                <a:solidFill>
                  <a:srgbClr val="898989"/>
                </a:solidFill>
                <a:latin typeface="Calibri"/>
                <a:cs typeface="Calibri"/>
              </a:rPr>
              <a:t> NA-MIC </a:t>
            </a:r>
            <a:r>
              <a:rPr lang="pt-BR" sz="1200" spc="-260" dirty="0">
                <a:solidFill>
                  <a:srgbClr val="898989"/>
                </a:solidFill>
                <a:latin typeface="Calibri"/>
                <a:cs typeface="Calibri"/>
              </a:rPr>
              <a:t> </a:t>
            </a:r>
            <a:r>
              <a:rPr lang="pt-BR" sz="1200" dirty="0">
                <a:solidFill>
                  <a:srgbClr val="898989"/>
                </a:solidFill>
                <a:latin typeface="Calibri"/>
                <a:cs typeface="Calibri"/>
              </a:rPr>
              <a:t>ARR</a:t>
            </a:r>
            <a:r>
              <a:rPr lang="pt-BR" sz="1200" spc="-5" dirty="0">
                <a:solidFill>
                  <a:srgbClr val="898989"/>
                </a:solidFill>
                <a:latin typeface="Calibri"/>
                <a:cs typeface="Calibri"/>
              </a:rPr>
              <a:t> </a:t>
            </a:r>
            <a:r>
              <a:rPr lang="pt-BR" sz="1200" dirty="0">
                <a:solidFill>
                  <a:srgbClr val="898989"/>
                </a:solidFill>
                <a:latin typeface="Calibri"/>
                <a:cs typeface="Calibri"/>
              </a:rPr>
              <a:t>2011-2023</a:t>
            </a:r>
            <a:endParaRPr lang="pt-BR" sz="12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65070" y="304800"/>
            <a:ext cx="421386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s-MX" spc="-5" dirty="0" err="1"/>
              <a:t>Agradecimentos</a:t>
            </a:r>
            <a:r>
              <a:rPr lang="es-MX" spc="-5" dirty="0"/>
              <a:t> </a:t>
            </a:r>
            <a:endParaRPr spc="-5" dirty="0"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dirty="0"/>
              <a:t>21</a:t>
            </a:fld>
            <a:endParaRPr dirty="0"/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68C3FE07-EA1A-2CA2-063C-CBE2DFFEA7AF}"/>
              </a:ext>
            </a:extLst>
          </p:cNvPr>
          <p:cNvSpPr txBox="1"/>
          <p:nvPr/>
        </p:nvSpPr>
        <p:spPr>
          <a:xfrm>
            <a:off x="3339339" y="6350624"/>
            <a:ext cx="2738755" cy="374461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892810" marR="5080" indent="-880744">
              <a:lnSpc>
                <a:spcPts val="1400"/>
              </a:lnSpc>
              <a:spcBef>
                <a:spcPts val="120"/>
              </a:spcBef>
            </a:pPr>
            <a:r>
              <a:rPr lang="pt-BR" sz="1200" dirty="0">
                <a:solidFill>
                  <a:srgbClr val="898989"/>
                </a:solidFill>
                <a:latin typeface="Calibri"/>
                <a:cs typeface="Calibri"/>
              </a:rPr>
              <a:t>Bem-vindos ao </a:t>
            </a:r>
            <a:r>
              <a:rPr lang="pt-BR" sz="1200" i="1" dirty="0" err="1">
                <a:solidFill>
                  <a:srgbClr val="898989"/>
                </a:solidFill>
                <a:latin typeface="Calibri"/>
                <a:cs typeface="Calibri"/>
              </a:rPr>
              <a:t>Slicer</a:t>
            </a:r>
            <a:r>
              <a:rPr lang="pt-BR" sz="1200" dirty="0">
                <a:solidFill>
                  <a:srgbClr val="898989"/>
                </a:solidFill>
                <a:latin typeface="Calibri"/>
                <a:cs typeface="Calibri"/>
              </a:rPr>
              <a:t> – Dra. </a:t>
            </a:r>
            <a:r>
              <a:rPr lang="pt-BR" sz="1200" spc="-5" dirty="0">
                <a:solidFill>
                  <a:srgbClr val="898989"/>
                </a:solidFill>
                <a:latin typeface="Calibri"/>
                <a:cs typeface="Calibri"/>
              </a:rPr>
              <a:t>Sonia</a:t>
            </a:r>
            <a:r>
              <a:rPr lang="pt-BR" sz="1200" dirty="0">
                <a:solidFill>
                  <a:srgbClr val="898989"/>
                </a:solidFill>
                <a:latin typeface="Calibri"/>
                <a:cs typeface="Calibri"/>
              </a:rPr>
              <a:t> </a:t>
            </a:r>
            <a:r>
              <a:rPr lang="pt-BR" sz="1200" spc="-5" dirty="0">
                <a:solidFill>
                  <a:srgbClr val="898989"/>
                </a:solidFill>
                <a:latin typeface="Calibri"/>
                <a:cs typeface="Calibri"/>
              </a:rPr>
              <a:t>Pujol,</a:t>
            </a:r>
            <a:r>
              <a:rPr lang="pt-BR" sz="1200" dirty="0">
                <a:solidFill>
                  <a:srgbClr val="898989"/>
                </a:solidFill>
                <a:latin typeface="Calibri"/>
                <a:cs typeface="Calibri"/>
              </a:rPr>
              <a:t> NA-MIC </a:t>
            </a:r>
            <a:r>
              <a:rPr lang="pt-BR" sz="1200" spc="-260" dirty="0">
                <a:solidFill>
                  <a:srgbClr val="898989"/>
                </a:solidFill>
                <a:latin typeface="Calibri"/>
                <a:cs typeface="Calibri"/>
              </a:rPr>
              <a:t> </a:t>
            </a:r>
            <a:r>
              <a:rPr lang="pt-BR" sz="1200" dirty="0">
                <a:solidFill>
                  <a:srgbClr val="898989"/>
                </a:solidFill>
                <a:latin typeface="Calibri"/>
                <a:cs typeface="Calibri"/>
              </a:rPr>
              <a:t>ARR</a:t>
            </a:r>
            <a:r>
              <a:rPr lang="pt-BR" sz="1200" spc="-5" dirty="0">
                <a:solidFill>
                  <a:srgbClr val="898989"/>
                </a:solidFill>
                <a:latin typeface="Calibri"/>
                <a:cs typeface="Calibri"/>
              </a:rPr>
              <a:t> </a:t>
            </a:r>
            <a:r>
              <a:rPr lang="pt-BR" sz="1200" dirty="0">
                <a:solidFill>
                  <a:srgbClr val="898989"/>
                </a:solidFill>
                <a:latin typeface="Calibri"/>
                <a:cs typeface="Calibri"/>
              </a:rPr>
              <a:t>2011-2023</a:t>
            </a:r>
            <a:endParaRPr lang="pt-BR" sz="1200" dirty="0">
              <a:latin typeface="Calibri"/>
              <a:cs typeface="Calibri"/>
            </a:endParaRPr>
          </a:p>
        </p:txBody>
      </p: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D8217DB3-A281-0E7A-C8E8-EAEA184909B4}"/>
              </a:ext>
            </a:extLst>
          </p:cNvPr>
          <p:cNvGrpSpPr/>
          <p:nvPr/>
        </p:nvGrpSpPr>
        <p:grpSpPr>
          <a:xfrm>
            <a:off x="329180" y="1157729"/>
            <a:ext cx="8730216" cy="4859168"/>
            <a:chOff x="329180" y="1157729"/>
            <a:chExt cx="8730216" cy="4859168"/>
          </a:xfrm>
        </p:grpSpPr>
        <p:grpSp>
          <p:nvGrpSpPr>
            <p:cNvPr id="12" name="Groupe 11">
              <a:extLst>
                <a:ext uri="{FF2B5EF4-FFF2-40B4-BE49-F238E27FC236}">
                  <a16:creationId xmlns:a16="http://schemas.microsoft.com/office/drawing/2014/main" id="{09459904-B37A-C663-6329-19DFD8B3B0DC}"/>
                </a:ext>
              </a:extLst>
            </p:cNvPr>
            <p:cNvGrpSpPr/>
            <p:nvPr/>
          </p:nvGrpSpPr>
          <p:grpSpPr>
            <a:xfrm>
              <a:off x="329180" y="4578622"/>
              <a:ext cx="8659806" cy="1438275"/>
              <a:chOff x="329180" y="4578622"/>
              <a:chExt cx="8659806" cy="1438275"/>
            </a:xfrm>
          </p:grpSpPr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9F8A2185-A9AB-A951-30B0-F7903C28B7CE}"/>
                  </a:ext>
                </a:extLst>
              </p:cNvPr>
              <p:cNvSpPr txBox="1"/>
              <p:nvPr/>
            </p:nvSpPr>
            <p:spPr>
              <a:xfrm>
                <a:off x="1873991" y="4578622"/>
                <a:ext cx="7114995" cy="138499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800" spc="5" dirty="0">
                    <a:latin typeface="Arial Black"/>
                  </a:rPr>
                  <a:t>Chan Zuckerberg Initiative</a:t>
                </a:r>
                <a:br>
                  <a:rPr lang="en-US" dirty="0"/>
                </a:br>
                <a:r>
                  <a:rPr lang="en-US" sz="2800" spc="-35" dirty="0">
                    <a:latin typeface="Calibri"/>
                    <a:cs typeface="Calibri"/>
                  </a:rPr>
                  <a:t>Essential Open Source for Science Grant #2022-252572 (5022)</a:t>
                </a:r>
                <a:endParaRPr lang="es-US" sz="2800" spc="-35" dirty="0">
                  <a:latin typeface="Calibri"/>
                  <a:cs typeface="Calibri"/>
                </a:endParaRPr>
              </a:p>
            </p:txBody>
          </p:sp>
          <p:pic>
            <p:nvPicPr>
              <p:cNvPr id="1026" name="Picture 2" descr="Logo de l’association">
                <a:extLst>
                  <a:ext uri="{FF2B5EF4-FFF2-40B4-BE49-F238E27FC236}">
                    <a16:creationId xmlns:a16="http://schemas.microsoft.com/office/drawing/2014/main" id="{D75B0DF1-3A0E-EAD2-9593-FCF58E8FEEF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1587"/>
              <a:stretch/>
            </p:blipFill>
            <p:spPr bwMode="auto">
              <a:xfrm>
                <a:off x="329180" y="4578622"/>
                <a:ext cx="1544811" cy="14382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5" name="Groupe 14">
              <a:extLst>
                <a:ext uri="{FF2B5EF4-FFF2-40B4-BE49-F238E27FC236}">
                  <a16:creationId xmlns:a16="http://schemas.microsoft.com/office/drawing/2014/main" id="{AB0AD757-B2EC-BB87-0BAA-E31893EAB3DB}"/>
                </a:ext>
              </a:extLst>
            </p:cNvPr>
            <p:cNvGrpSpPr/>
            <p:nvPr/>
          </p:nvGrpSpPr>
          <p:grpSpPr>
            <a:xfrm>
              <a:off x="785053" y="3041262"/>
              <a:ext cx="7256367" cy="1018227"/>
              <a:chOff x="785053" y="3041262"/>
              <a:chExt cx="7256367" cy="1018227"/>
            </a:xfrm>
          </p:grpSpPr>
          <p:pic>
            <p:nvPicPr>
              <p:cNvPr id="5" name="object 5"/>
              <p:cNvPicPr/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785053" y="3210706"/>
                <a:ext cx="481011" cy="838199"/>
              </a:xfrm>
              <a:prstGeom prst="rect">
                <a:avLst/>
              </a:prstGeom>
            </p:spPr>
          </p:pic>
          <p:sp>
            <p:nvSpPr>
              <p:cNvPr id="14" name="ZoneTexte 13">
                <a:extLst>
                  <a:ext uri="{FF2B5EF4-FFF2-40B4-BE49-F238E27FC236}">
                    <a16:creationId xmlns:a16="http://schemas.microsoft.com/office/drawing/2014/main" id="{DD3DCE6D-E8B0-B05E-0328-5F410DC5492A}"/>
                  </a:ext>
                </a:extLst>
              </p:cNvPr>
              <p:cNvSpPr txBox="1"/>
              <p:nvPr/>
            </p:nvSpPr>
            <p:spPr>
              <a:xfrm>
                <a:off x="1376012" y="3041262"/>
                <a:ext cx="6665408" cy="10182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628015">
                  <a:lnSpc>
                    <a:spcPct val="100000"/>
                  </a:lnSpc>
                </a:pPr>
                <a:r>
                  <a:rPr lang="es-US" sz="2800" spc="-10" dirty="0" err="1">
                    <a:latin typeface="Arial Black"/>
                  </a:rPr>
                  <a:t>Neuroimage</a:t>
                </a:r>
                <a:r>
                  <a:rPr lang="es-US" sz="2800" spc="-10" dirty="0">
                    <a:latin typeface="Arial Black"/>
                  </a:rPr>
                  <a:t> </a:t>
                </a:r>
                <a:r>
                  <a:rPr lang="es-US" sz="2800" spc="-10" dirty="0" err="1">
                    <a:latin typeface="Arial Black"/>
                  </a:rPr>
                  <a:t>Analysis</a:t>
                </a:r>
                <a:r>
                  <a:rPr lang="es-US" sz="2800" spc="-10" dirty="0">
                    <a:latin typeface="Arial Black"/>
                  </a:rPr>
                  <a:t> Center</a:t>
                </a:r>
              </a:p>
              <a:p>
                <a:pPr marL="628015">
                  <a:lnSpc>
                    <a:spcPct val="100000"/>
                  </a:lnSpc>
                  <a:spcBef>
                    <a:spcPts val="540"/>
                  </a:spcBef>
                </a:pPr>
                <a:r>
                  <a:rPr lang="es-US" sz="2800" spc="-5" dirty="0">
                    <a:latin typeface="Calibri"/>
                    <a:cs typeface="Calibri"/>
                  </a:rPr>
                  <a:t>NIH P41EB015902</a:t>
                </a:r>
              </a:p>
            </p:txBody>
          </p:sp>
        </p:grpSp>
        <p:grpSp>
          <p:nvGrpSpPr>
            <p:cNvPr id="18" name="Groupe 17">
              <a:extLst>
                <a:ext uri="{FF2B5EF4-FFF2-40B4-BE49-F238E27FC236}">
                  <a16:creationId xmlns:a16="http://schemas.microsoft.com/office/drawing/2014/main" id="{E76197B1-7935-02CE-63AF-A2C187D74CE2}"/>
                </a:ext>
              </a:extLst>
            </p:cNvPr>
            <p:cNvGrpSpPr/>
            <p:nvPr/>
          </p:nvGrpSpPr>
          <p:grpSpPr>
            <a:xfrm>
              <a:off x="699965" y="1157729"/>
              <a:ext cx="8359431" cy="1433726"/>
              <a:chOff x="699965" y="1157729"/>
              <a:chExt cx="8359431" cy="1433726"/>
            </a:xfrm>
          </p:grpSpPr>
          <p:pic>
            <p:nvPicPr>
              <p:cNvPr id="4" name="object 4"/>
              <p:cNvPicPr/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699965" y="1302349"/>
                <a:ext cx="803240" cy="990599"/>
              </a:xfrm>
              <a:prstGeom prst="rect">
                <a:avLst/>
              </a:prstGeom>
            </p:spPr>
          </p:pic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15884F93-B3A0-7F86-1185-240FD8C49303}"/>
                  </a:ext>
                </a:extLst>
              </p:cNvPr>
              <p:cNvSpPr txBox="1"/>
              <p:nvPr/>
            </p:nvSpPr>
            <p:spPr>
              <a:xfrm>
                <a:off x="1363196" y="1157729"/>
                <a:ext cx="7696200" cy="14337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628015" marR="5080">
                  <a:lnSpc>
                    <a:spcPts val="3300"/>
                  </a:lnSpc>
                  <a:spcBef>
                    <a:spcPts val="260"/>
                  </a:spcBef>
                </a:pPr>
                <a:r>
                  <a:rPr lang="en-US" sz="2800" spc="-10" dirty="0">
                    <a:latin typeface="Arial Black"/>
                  </a:rPr>
                  <a:t>National Alliance for Medical Image  Computing</a:t>
                </a:r>
              </a:p>
              <a:p>
                <a:pPr marL="628015">
                  <a:lnSpc>
                    <a:spcPct val="100000"/>
                  </a:lnSpc>
                  <a:spcBef>
                    <a:spcPts val="540"/>
                  </a:spcBef>
                </a:pPr>
                <a:r>
                  <a:rPr lang="en-US" sz="2800" spc="-5" dirty="0">
                    <a:latin typeface="Calibri"/>
                    <a:cs typeface="Calibri"/>
                  </a:rPr>
                  <a:t>NIH U54EB005149</a:t>
                </a:r>
              </a:p>
            </p:txBody>
          </p:sp>
        </p:grp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71600" y="498158"/>
            <a:ext cx="6934199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s-MX" sz="4000" spc="-5" dirty="0" err="1"/>
              <a:t>Noções</a:t>
            </a:r>
            <a:r>
              <a:rPr lang="es-MX" sz="4000" spc="-5" dirty="0"/>
              <a:t> básicas do </a:t>
            </a:r>
            <a:r>
              <a:rPr lang="es-MX" sz="4000" i="1" spc="-5" dirty="0" err="1"/>
              <a:t>Slicer</a:t>
            </a:r>
            <a:r>
              <a:rPr lang="es-MX" sz="4000" spc="-5" dirty="0"/>
              <a:t> 5.3.0</a:t>
            </a:r>
            <a:endParaRPr sz="4000" spc="-5" dirty="0"/>
          </a:p>
        </p:txBody>
      </p:sp>
      <p:sp>
        <p:nvSpPr>
          <p:cNvPr id="3" name="object 3"/>
          <p:cNvSpPr txBox="1"/>
          <p:nvPr/>
        </p:nvSpPr>
        <p:spPr>
          <a:xfrm>
            <a:off x="521471" y="1373182"/>
            <a:ext cx="8165329" cy="4957767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algn="just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3200" b="0" i="1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pt-BR" sz="3200" b="0" i="1" u="none" strike="noStrike" dirty="0" err="1">
                <a:solidFill>
                  <a:srgbClr val="000000"/>
                </a:solidFill>
                <a:effectLst/>
              </a:rPr>
              <a:t>Slicer</a:t>
            </a:r>
            <a:r>
              <a:rPr lang="pt-BR" sz="3200" b="0" i="0" u="none" strike="noStrike" dirty="0">
                <a:solidFill>
                  <a:srgbClr val="000000"/>
                </a:solidFill>
                <a:effectLst/>
              </a:rPr>
              <a:t> é um programa de código aberto para segmentação, registro e visualização de dados de imagens médicas.</a:t>
            </a:r>
          </a:p>
          <a:p>
            <a:pPr algn="just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3200" b="0" i="0" u="none" strike="noStrike" dirty="0">
                <a:solidFill>
                  <a:srgbClr val="000000"/>
                </a:solidFill>
                <a:effectLst/>
              </a:rPr>
              <a:t> A plataforma se desenvolve por meio de um esforço </a:t>
            </a:r>
            <a:r>
              <a:rPr lang="pt-BR" sz="3200" b="0" i="0" u="none" strike="noStrike" dirty="0" err="1">
                <a:solidFill>
                  <a:srgbClr val="000000"/>
                </a:solidFill>
                <a:effectLst/>
              </a:rPr>
              <a:t>multi-instituicional</a:t>
            </a:r>
            <a:r>
              <a:rPr lang="pt-BR" sz="3200" b="0" i="0" u="none" strike="noStrike" dirty="0">
                <a:solidFill>
                  <a:srgbClr val="000000"/>
                </a:solidFill>
                <a:effectLst/>
              </a:rPr>
              <a:t> de vários consórcios de larga escala financiados pelos Institutos Nacionais de Saúde (</a:t>
            </a:r>
            <a:r>
              <a:rPr lang="pt-BR" sz="3200" b="0" i="1" u="none" strike="noStrike" dirty="0">
                <a:solidFill>
                  <a:srgbClr val="000000"/>
                </a:solidFill>
                <a:effectLst/>
              </a:rPr>
              <a:t>NHI</a:t>
            </a:r>
            <a:r>
              <a:rPr lang="pt-BR" sz="3200" b="0" i="0" u="none" strike="noStrike" dirty="0">
                <a:solidFill>
                  <a:srgbClr val="000000"/>
                </a:solidFill>
                <a:effectLst/>
              </a:rPr>
              <a:t>, em inglês).</a:t>
            </a:r>
          </a:p>
          <a:p>
            <a:pPr algn="just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3200" b="0" i="0" u="none" strike="noStrike" dirty="0">
                <a:solidFill>
                  <a:srgbClr val="000000"/>
                </a:solidFill>
                <a:effectLst/>
              </a:rPr>
              <a:t> O </a:t>
            </a:r>
            <a:r>
              <a:rPr lang="pt-BR" sz="3200" b="0" i="1" u="none" strike="noStrike" dirty="0" err="1">
                <a:solidFill>
                  <a:srgbClr val="000000"/>
                </a:solidFill>
                <a:effectLst/>
              </a:rPr>
              <a:t>Slicer</a:t>
            </a:r>
            <a:r>
              <a:rPr lang="pt-BR" sz="3200" b="0" i="0" u="none" strike="noStrike" dirty="0">
                <a:solidFill>
                  <a:srgbClr val="000000"/>
                </a:solidFill>
                <a:effectLst/>
              </a:rPr>
              <a:t> destina-se apenas à pesquisa médica, não sendo aprovado pela Administração de Alimentos e Medicamentos (</a:t>
            </a:r>
            <a:r>
              <a:rPr lang="pt-BR" sz="3200" b="0" i="1" u="none" strike="noStrike" dirty="0">
                <a:solidFill>
                  <a:srgbClr val="000000"/>
                </a:solidFill>
                <a:effectLst/>
              </a:rPr>
              <a:t>FDA</a:t>
            </a:r>
            <a:r>
              <a:rPr lang="pt-BR" sz="3200" b="0" i="0" u="none" strike="noStrike" dirty="0">
                <a:solidFill>
                  <a:srgbClr val="000000"/>
                </a:solidFill>
                <a:effectLst/>
              </a:rPr>
              <a:t>, em inglês).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8510497" y="6434772"/>
            <a:ext cx="10287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3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F79D223D-0AC1-85D6-CD0F-FAE6E57CEC5A}"/>
              </a:ext>
            </a:extLst>
          </p:cNvPr>
          <p:cNvSpPr txBox="1"/>
          <p:nvPr/>
        </p:nvSpPr>
        <p:spPr>
          <a:xfrm>
            <a:off x="3339339" y="6350624"/>
            <a:ext cx="2738755" cy="374461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892810" marR="5080" indent="-880744">
              <a:lnSpc>
                <a:spcPts val="1400"/>
              </a:lnSpc>
              <a:spcBef>
                <a:spcPts val="120"/>
              </a:spcBef>
            </a:pPr>
            <a:r>
              <a:rPr lang="pt-BR" sz="1200" dirty="0">
                <a:solidFill>
                  <a:srgbClr val="898989"/>
                </a:solidFill>
                <a:latin typeface="Calibri"/>
                <a:cs typeface="Calibri"/>
              </a:rPr>
              <a:t>Bem-vindos ao </a:t>
            </a:r>
            <a:r>
              <a:rPr lang="pt-BR" sz="1200" i="1" dirty="0" err="1">
                <a:solidFill>
                  <a:srgbClr val="898989"/>
                </a:solidFill>
                <a:latin typeface="Calibri"/>
                <a:cs typeface="Calibri"/>
              </a:rPr>
              <a:t>Slicer</a:t>
            </a:r>
            <a:r>
              <a:rPr lang="pt-BR" sz="1200" dirty="0">
                <a:solidFill>
                  <a:srgbClr val="898989"/>
                </a:solidFill>
                <a:latin typeface="Calibri"/>
                <a:cs typeface="Calibri"/>
              </a:rPr>
              <a:t> – Dra. </a:t>
            </a:r>
            <a:r>
              <a:rPr lang="pt-BR" sz="1200" spc="-5" dirty="0">
                <a:solidFill>
                  <a:srgbClr val="898989"/>
                </a:solidFill>
                <a:latin typeface="Calibri"/>
                <a:cs typeface="Calibri"/>
              </a:rPr>
              <a:t>Sonia</a:t>
            </a:r>
            <a:r>
              <a:rPr lang="pt-BR" sz="1200" dirty="0">
                <a:solidFill>
                  <a:srgbClr val="898989"/>
                </a:solidFill>
                <a:latin typeface="Calibri"/>
                <a:cs typeface="Calibri"/>
              </a:rPr>
              <a:t> </a:t>
            </a:r>
            <a:r>
              <a:rPr lang="pt-BR" sz="1200" spc="-5" dirty="0">
                <a:solidFill>
                  <a:srgbClr val="898989"/>
                </a:solidFill>
                <a:latin typeface="Calibri"/>
                <a:cs typeface="Calibri"/>
              </a:rPr>
              <a:t>Pujol,</a:t>
            </a:r>
            <a:r>
              <a:rPr lang="pt-BR" sz="1200" dirty="0">
                <a:solidFill>
                  <a:srgbClr val="898989"/>
                </a:solidFill>
                <a:latin typeface="Calibri"/>
                <a:cs typeface="Calibri"/>
              </a:rPr>
              <a:t> NA-MIC </a:t>
            </a:r>
            <a:r>
              <a:rPr lang="pt-BR" sz="1200" spc="-260" dirty="0">
                <a:solidFill>
                  <a:srgbClr val="898989"/>
                </a:solidFill>
                <a:latin typeface="Calibri"/>
                <a:cs typeface="Calibri"/>
              </a:rPr>
              <a:t> </a:t>
            </a:r>
            <a:r>
              <a:rPr lang="pt-BR" sz="1200" dirty="0">
                <a:solidFill>
                  <a:srgbClr val="898989"/>
                </a:solidFill>
                <a:latin typeface="Calibri"/>
                <a:cs typeface="Calibri"/>
              </a:rPr>
              <a:t>ARR</a:t>
            </a:r>
            <a:r>
              <a:rPr lang="pt-BR" sz="1200" spc="-5" dirty="0">
                <a:solidFill>
                  <a:srgbClr val="898989"/>
                </a:solidFill>
                <a:latin typeface="Calibri"/>
                <a:cs typeface="Calibri"/>
              </a:rPr>
              <a:t> </a:t>
            </a:r>
            <a:r>
              <a:rPr lang="pt-BR" sz="1200" dirty="0">
                <a:solidFill>
                  <a:srgbClr val="898989"/>
                </a:solidFill>
                <a:latin typeface="Calibri"/>
                <a:cs typeface="Calibri"/>
              </a:rPr>
              <a:t>2011-2023</a:t>
            </a:r>
            <a:endParaRPr lang="pt-BR" sz="12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71600" y="498158"/>
            <a:ext cx="6934199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s-MX" sz="4000" spc="-5" dirty="0" err="1"/>
              <a:t>Noções</a:t>
            </a:r>
            <a:r>
              <a:rPr lang="es-MX" sz="4000" spc="-5" dirty="0"/>
              <a:t> básicas do </a:t>
            </a:r>
            <a:r>
              <a:rPr lang="es-MX" sz="4000" i="1" spc="-5" dirty="0" err="1"/>
              <a:t>Slicer</a:t>
            </a:r>
            <a:r>
              <a:rPr lang="es-MX" sz="4000" spc="-5" dirty="0"/>
              <a:t> 5.3.0</a:t>
            </a:r>
            <a:endParaRPr sz="4000" spc="-5" dirty="0"/>
          </a:p>
        </p:txBody>
      </p:sp>
      <p:sp>
        <p:nvSpPr>
          <p:cNvPr id="3" name="object 3"/>
          <p:cNvSpPr/>
          <p:nvPr/>
        </p:nvSpPr>
        <p:spPr>
          <a:xfrm>
            <a:off x="5589204" y="2378771"/>
            <a:ext cx="3393440" cy="2677795"/>
          </a:xfrm>
          <a:custGeom>
            <a:avLst/>
            <a:gdLst/>
            <a:ahLst/>
            <a:cxnLst/>
            <a:rect l="l" t="t" r="r" b="b"/>
            <a:pathLst>
              <a:path w="3393440" h="2677795">
                <a:moveTo>
                  <a:pt x="3392838" y="0"/>
                </a:moveTo>
                <a:lnTo>
                  <a:pt x="0" y="0"/>
                </a:lnTo>
                <a:lnTo>
                  <a:pt x="0" y="2677655"/>
                </a:lnTo>
                <a:lnTo>
                  <a:pt x="3392838" y="2677655"/>
                </a:lnTo>
                <a:lnTo>
                  <a:pt x="3392838" y="0"/>
                </a:lnTo>
                <a:close/>
              </a:path>
            </a:pathLst>
          </a:custGeom>
          <a:solidFill>
            <a:srgbClr val="FFF39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646132" y="2420593"/>
            <a:ext cx="3314100" cy="252633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just">
              <a:lnSpc>
                <a:spcPts val="2840"/>
              </a:lnSpc>
              <a:spcBef>
                <a:spcPts val="100"/>
              </a:spcBef>
            </a:pPr>
            <a:r>
              <a:rPr lang="pt-BR" sz="2400" dirty="0">
                <a:latin typeface="Calibri"/>
                <a:cs typeface="Calibri"/>
              </a:rPr>
              <a:t>O </a:t>
            </a:r>
            <a:r>
              <a:rPr lang="pt-BR" sz="2400" i="1" dirty="0">
                <a:latin typeface="Calibri"/>
                <a:cs typeface="Calibri"/>
              </a:rPr>
              <a:t>3D </a:t>
            </a:r>
            <a:r>
              <a:rPr lang="pt-BR" sz="2400" i="1" dirty="0" err="1">
                <a:latin typeface="Calibri"/>
                <a:cs typeface="Calibri"/>
              </a:rPr>
              <a:t>Slicer</a:t>
            </a:r>
            <a:r>
              <a:rPr lang="pt-BR" sz="2400" dirty="0">
                <a:latin typeface="Calibri"/>
                <a:cs typeface="Calibri"/>
              </a:rPr>
              <a:t>, em sua versão 4.8.1, inclui 130 módulos e 74 extensões para segmentação de imagens, registro e visualização em 3D de dados de imagens médicas.</a:t>
            </a:r>
            <a:endParaRPr lang="es-ES" sz="2400" dirty="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263599" y="1719110"/>
            <a:ext cx="5024755" cy="4581525"/>
            <a:chOff x="263599" y="1719110"/>
            <a:chExt cx="5024755" cy="458152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3599" y="1719110"/>
              <a:ext cx="3099432" cy="2141386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20956" y="3168196"/>
              <a:ext cx="2541714" cy="233773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363032" y="1719110"/>
              <a:ext cx="1924881" cy="199855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91141" y="3717669"/>
              <a:ext cx="1796771" cy="1594302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93070" y="3860495"/>
              <a:ext cx="1358653" cy="1645441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84189" y="5311972"/>
              <a:ext cx="5003723" cy="988388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51977" y="2676860"/>
              <a:ext cx="4498790" cy="2877295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273050" y="6363371"/>
            <a:ext cx="231775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pt-BR" sz="1200" dirty="0">
                <a:latin typeface="Calibri"/>
                <a:cs typeface="Calibri"/>
              </a:rPr>
              <a:t>Imagens cedidas pelo Dr. Ron </a:t>
            </a:r>
            <a:r>
              <a:rPr lang="pt-BR" sz="1200" dirty="0" err="1">
                <a:latin typeface="Calibri"/>
                <a:cs typeface="Calibri"/>
              </a:rPr>
              <a:t>Kikins</a:t>
            </a:r>
            <a:endParaRPr lang="es-ES" sz="1200" dirty="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510497" y="6434772"/>
            <a:ext cx="10287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4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7" name="object 6">
            <a:extLst>
              <a:ext uri="{FF2B5EF4-FFF2-40B4-BE49-F238E27FC236}">
                <a16:creationId xmlns:a16="http://schemas.microsoft.com/office/drawing/2014/main" id="{D44E4849-AC16-8A6A-EBE1-82D7D6EDC105}"/>
              </a:ext>
            </a:extLst>
          </p:cNvPr>
          <p:cNvSpPr txBox="1"/>
          <p:nvPr/>
        </p:nvSpPr>
        <p:spPr>
          <a:xfrm>
            <a:off x="3339339" y="6350624"/>
            <a:ext cx="2738755" cy="374461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892810" marR="5080" indent="-880744">
              <a:lnSpc>
                <a:spcPts val="1400"/>
              </a:lnSpc>
              <a:spcBef>
                <a:spcPts val="120"/>
              </a:spcBef>
            </a:pPr>
            <a:r>
              <a:rPr lang="pt-BR" sz="1200" dirty="0">
                <a:solidFill>
                  <a:srgbClr val="898989"/>
                </a:solidFill>
                <a:latin typeface="Calibri"/>
                <a:cs typeface="Calibri"/>
              </a:rPr>
              <a:t>Bem-vindos ao </a:t>
            </a:r>
            <a:r>
              <a:rPr lang="pt-BR" sz="1200" i="1" dirty="0" err="1">
                <a:solidFill>
                  <a:srgbClr val="898989"/>
                </a:solidFill>
                <a:latin typeface="Calibri"/>
                <a:cs typeface="Calibri"/>
              </a:rPr>
              <a:t>Slicer</a:t>
            </a:r>
            <a:r>
              <a:rPr lang="pt-BR" sz="1200" dirty="0">
                <a:solidFill>
                  <a:srgbClr val="898989"/>
                </a:solidFill>
                <a:latin typeface="Calibri"/>
                <a:cs typeface="Calibri"/>
              </a:rPr>
              <a:t> – Dra. </a:t>
            </a:r>
            <a:r>
              <a:rPr lang="pt-BR" sz="1200" spc="-5" dirty="0">
                <a:solidFill>
                  <a:srgbClr val="898989"/>
                </a:solidFill>
                <a:latin typeface="Calibri"/>
                <a:cs typeface="Calibri"/>
              </a:rPr>
              <a:t>Sonia</a:t>
            </a:r>
            <a:r>
              <a:rPr lang="pt-BR" sz="1200" dirty="0">
                <a:solidFill>
                  <a:srgbClr val="898989"/>
                </a:solidFill>
                <a:latin typeface="Calibri"/>
                <a:cs typeface="Calibri"/>
              </a:rPr>
              <a:t> </a:t>
            </a:r>
            <a:r>
              <a:rPr lang="pt-BR" sz="1200" spc="-5" dirty="0">
                <a:solidFill>
                  <a:srgbClr val="898989"/>
                </a:solidFill>
                <a:latin typeface="Calibri"/>
                <a:cs typeface="Calibri"/>
              </a:rPr>
              <a:t>Pujol,</a:t>
            </a:r>
            <a:r>
              <a:rPr lang="pt-BR" sz="1200" dirty="0">
                <a:solidFill>
                  <a:srgbClr val="898989"/>
                </a:solidFill>
                <a:latin typeface="Calibri"/>
                <a:cs typeface="Calibri"/>
              </a:rPr>
              <a:t> NA-MIC </a:t>
            </a:r>
            <a:r>
              <a:rPr lang="pt-BR" sz="1200" spc="-260" dirty="0">
                <a:solidFill>
                  <a:srgbClr val="898989"/>
                </a:solidFill>
                <a:latin typeface="Calibri"/>
                <a:cs typeface="Calibri"/>
              </a:rPr>
              <a:t> </a:t>
            </a:r>
            <a:r>
              <a:rPr lang="pt-BR" sz="1200" dirty="0">
                <a:solidFill>
                  <a:srgbClr val="898989"/>
                </a:solidFill>
                <a:latin typeface="Calibri"/>
                <a:cs typeface="Calibri"/>
              </a:rPr>
              <a:t>ARR</a:t>
            </a:r>
            <a:r>
              <a:rPr lang="pt-BR" sz="1200" spc="-5" dirty="0">
                <a:solidFill>
                  <a:srgbClr val="898989"/>
                </a:solidFill>
                <a:latin typeface="Calibri"/>
                <a:cs typeface="Calibri"/>
              </a:rPr>
              <a:t> </a:t>
            </a:r>
            <a:r>
              <a:rPr lang="pt-BR" sz="1200" dirty="0">
                <a:solidFill>
                  <a:srgbClr val="898989"/>
                </a:solidFill>
                <a:latin typeface="Calibri"/>
                <a:cs typeface="Calibri"/>
              </a:rPr>
              <a:t>2011-2023</a:t>
            </a:r>
            <a:endParaRPr lang="pt-BR" sz="12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8485097" y="6442064"/>
            <a:ext cx="153670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5</a:t>
            </a:fld>
            <a:endParaRPr sz="1200">
              <a:latin typeface="Calibri"/>
              <a:cs typeface="Calibri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28801" y="498158"/>
            <a:ext cx="59436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s-MX" spc="-20" dirty="0"/>
              <a:t>Plataformas </a:t>
            </a:r>
            <a:r>
              <a:rPr lang="es-MX" spc="-20" dirty="0" err="1"/>
              <a:t>compatíveis</a:t>
            </a:r>
            <a:endParaRPr lang="es-MX" spc="-20" dirty="0"/>
          </a:p>
        </p:txBody>
      </p:sp>
      <p:sp>
        <p:nvSpPr>
          <p:cNvPr id="3" name="object 3"/>
          <p:cNvSpPr txBox="1"/>
          <p:nvPr/>
        </p:nvSpPr>
        <p:spPr>
          <a:xfrm>
            <a:off x="535939" y="1633220"/>
            <a:ext cx="8018780" cy="2995692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355600" marR="255904" indent="-342900">
              <a:lnSpc>
                <a:spcPts val="3800"/>
              </a:lnSpc>
              <a:spcBef>
                <a:spcPts val="26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lang="pt-BR" sz="3200" dirty="0">
                <a:latin typeface="Calibri"/>
                <a:cs typeface="Calibri"/>
              </a:rPr>
              <a:t>O </a:t>
            </a:r>
            <a:r>
              <a:rPr lang="pt-BR" sz="3200" i="1" dirty="0" err="1">
                <a:latin typeface="Calibri"/>
                <a:cs typeface="Calibri"/>
              </a:rPr>
              <a:t>Slicer</a:t>
            </a:r>
            <a:r>
              <a:rPr lang="pt-BR" sz="3200" dirty="0">
                <a:latin typeface="Calibri"/>
                <a:cs typeface="Calibri"/>
              </a:rPr>
              <a:t> é um programa multiplataforma desenvolvido e mantido em </a:t>
            </a:r>
            <a:r>
              <a:rPr lang="pt-BR" sz="3200" i="1" dirty="0">
                <a:latin typeface="Calibri"/>
                <a:cs typeface="Calibri"/>
              </a:rPr>
              <a:t>Mac OSX</a:t>
            </a:r>
            <a:r>
              <a:rPr lang="pt-BR" sz="3200" dirty="0">
                <a:latin typeface="Calibri"/>
                <a:cs typeface="Calibri"/>
              </a:rPr>
              <a:t>, </a:t>
            </a:r>
            <a:r>
              <a:rPr lang="pt-BR" sz="3200" i="1" dirty="0">
                <a:latin typeface="Calibri"/>
                <a:cs typeface="Calibri"/>
              </a:rPr>
              <a:t>Linux</a:t>
            </a:r>
            <a:r>
              <a:rPr lang="pt-BR" sz="3200" dirty="0">
                <a:latin typeface="Calibri"/>
                <a:cs typeface="Calibri"/>
              </a:rPr>
              <a:t> e </a:t>
            </a:r>
            <a:r>
              <a:rPr lang="pt-BR" sz="3200" i="1" dirty="0">
                <a:latin typeface="Calibri"/>
                <a:cs typeface="Calibri"/>
              </a:rPr>
              <a:t>Windows</a:t>
            </a:r>
            <a:r>
              <a:rPr lang="pt-BR" sz="3200" dirty="0">
                <a:latin typeface="Calibri"/>
                <a:cs typeface="Calibri"/>
              </a:rPr>
              <a:t>.</a:t>
            </a:r>
          </a:p>
          <a:p>
            <a:pPr marL="355600" marR="255904" indent="-342900">
              <a:lnSpc>
                <a:spcPts val="3800"/>
              </a:lnSpc>
              <a:spcBef>
                <a:spcPts val="26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lang="pt-BR" sz="3200" dirty="0">
                <a:latin typeface="Calibri"/>
                <a:cs typeface="Calibri"/>
              </a:rPr>
              <a:t>O </a:t>
            </a:r>
            <a:r>
              <a:rPr lang="pt-BR" sz="3200" i="1" dirty="0" err="1">
                <a:latin typeface="Calibri"/>
                <a:cs typeface="Calibri"/>
              </a:rPr>
              <a:t>Slicer</a:t>
            </a:r>
            <a:r>
              <a:rPr lang="pt-BR" sz="3200" dirty="0">
                <a:latin typeface="Calibri"/>
                <a:cs typeface="Calibri"/>
              </a:rPr>
              <a:t> requer um mínimo de 2 GB de </a:t>
            </a:r>
            <a:r>
              <a:rPr lang="pt-BR" sz="3200" i="1" dirty="0">
                <a:latin typeface="Calibri"/>
                <a:cs typeface="Calibri"/>
              </a:rPr>
              <a:t>RAM</a:t>
            </a:r>
            <a:r>
              <a:rPr lang="pt-BR" sz="3200" dirty="0">
                <a:latin typeface="Calibri"/>
                <a:cs typeface="Calibri"/>
              </a:rPr>
              <a:t> e um acelerador gráfico dedicado com 64 MB de memória gráfica integrada.</a:t>
            </a:r>
            <a:endParaRPr lang="es-ES" sz="3200" dirty="0">
              <a:latin typeface="Calibri"/>
              <a:cs typeface="Calibri"/>
            </a:endParaRP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92C7B333-54CB-4F6C-3B56-C8634BFF54A5}"/>
              </a:ext>
            </a:extLst>
          </p:cNvPr>
          <p:cNvSpPr txBox="1"/>
          <p:nvPr/>
        </p:nvSpPr>
        <p:spPr>
          <a:xfrm>
            <a:off x="3339339" y="6350624"/>
            <a:ext cx="2738755" cy="374461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892810" marR="5080" indent="-880744">
              <a:lnSpc>
                <a:spcPts val="1400"/>
              </a:lnSpc>
              <a:spcBef>
                <a:spcPts val="120"/>
              </a:spcBef>
            </a:pPr>
            <a:r>
              <a:rPr lang="pt-BR" sz="1200" dirty="0">
                <a:solidFill>
                  <a:srgbClr val="898989"/>
                </a:solidFill>
                <a:latin typeface="Calibri"/>
                <a:cs typeface="Calibri"/>
              </a:rPr>
              <a:t>Bem-vindos ao </a:t>
            </a:r>
            <a:r>
              <a:rPr lang="pt-BR" sz="1200" i="1" dirty="0" err="1">
                <a:solidFill>
                  <a:srgbClr val="898989"/>
                </a:solidFill>
                <a:latin typeface="Calibri"/>
                <a:cs typeface="Calibri"/>
              </a:rPr>
              <a:t>Slicer</a:t>
            </a:r>
            <a:r>
              <a:rPr lang="pt-BR" sz="1200" dirty="0">
                <a:solidFill>
                  <a:srgbClr val="898989"/>
                </a:solidFill>
                <a:latin typeface="Calibri"/>
                <a:cs typeface="Calibri"/>
              </a:rPr>
              <a:t> – Dra. </a:t>
            </a:r>
            <a:r>
              <a:rPr lang="pt-BR" sz="1200" spc="-5" dirty="0">
                <a:solidFill>
                  <a:srgbClr val="898989"/>
                </a:solidFill>
                <a:latin typeface="Calibri"/>
                <a:cs typeface="Calibri"/>
              </a:rPr>
              <a:t>Sonia</a:t>
            </a:r>
            <a:r>
              <a:rPr lang="pt-BR" sz="1200" dirty="0">
                <a:solidFill>
                  <a:srgbClr val="898989"/>
                </a:solidFill>
                <a:latin typeface="Calibri"/>
                <a:cs typeface="Calibri"/>
              </a:rPr>
              <a:t> </a:t>
            </a:r>
            <a:r>
              <a:rPr lang="pt-BR" sz="1200" spc="-5" dirty="0">
                <a:solidFill>
                  <a:srgbClr val="898989"/>
                </a:solidFill>
                <a:latin typeface="Calibri"/>
                <a:cs typeface="Calibri"/>
              </a:rPr>
              <a:t>Pujol,</a:t>
            </a:r>
            <a:r>
              <a:rPr lang="pt-BR" sz="1200" dirty="0">
                <a:solidFill>
                  <a:srgbClr val="898989"/>
                </a:solidFill>
                <a:latin typeface="Calibri"/>
                <a:cs typeface="Calibri"/>
              </a:rPr>
              <a:t> NA-MIC </a:t>
            </a:r>
            <a:r>
              <a:rPr lang="pt-BR" sz="1200" spc="-260" dirty="0">
                <a:solidFill>
                  <a:srgbClr val="898989"/>
                </a:solidFill>
                <a:latin typeface="Calibri"/>
                <a:cs typeface="Calibri"/>
              </a:rPr>
              <a:t> </a:t>
            </a:r>
            <a:r>
              <a:rPr lang="pt-BR" sz="1200" dirty="0">
                <a:solidFill>
                  <a:srgbClr val="898989"/>
                </a:solidFill>
                <a:latin typeface="Calibri"/>
                <a:cs typeface="Calibri"/>
              </a:rPr>
              <a:t>ARR</a:t>
            </a:r>
            <a:r>
              <a:rPr lang="pt-BR" sz="1200" spc="-5" dirty="0">
                <a:solidFill>
                  <a:srgbClr val="898989"/>
                </a:solidFill>
                <a:latin typeface="Calibri"/>
                <a:cs typeface="Calibri"/>
              </a:rPr>
              <a:t> </a:t>
            </a:r>
            <a:r>
              <a:rPr lang="pt-BR" sz="1200" dirty="0">
                <a:solidFill>
                  <a:srgbClr val="898989"/>
                </a:solidFill>
                <a:latin typeface="Calibri"/>
                <a:cs typeface="Calibri"/>
              </a:rPr>
              <a:t>2011-2023</a:t>
            </a:r>
            <a:endParaRPr lang="pt-BR" sz="12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xfrm>
            <a:off x="2141106" y="517497"/>
            <a:ext cx="5135219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685">
              <a:lnSpc>
                <a:spcPct val="100000"/>
              </a:lnSpc>
              <a:spcBef>
                <a:spcPts val="100"/>
              </a:spcBef>
            </a:pPr>
            <a:r>
              <a:rPr lang="es-MX" i="1" dirty="0"/>
              <a:t>3D </a:t>
            </a:r>
            <a:r>
              <a:rPr lang="es-MX" i="1" dirty="0" err="1"/>
              <a:t>Slicer</a:t>
            </a:r>
            <a:r>
              <a:rPr lang="es-MX" i="1" dirty="0"/>
              <a:t> </a:t>
            </a:r>
            <a:r>
              <a:rPr lang="es-MX" dirty="0" err="1"/>
              <a:t>versão</a:t>
            </a:r>
            <a:r>
              <a:rPr lang="es-MX" dirty="0"/>
              <a:t> 5.3.0</a:t>
            </a:r>
            <a:endParaRPr spc="-5" dirty="0"/>
          </a:p>
        </p:txBody>
      </p:sp>
      <p:sp>
        <p:nvSpPr>
          <p:cNvPr id="6" name="object 6"/>
          <p:cNvSpPr txBox="1"/>
          <p:nvPr/>
        </p:nvSpPr>
        <p:spPr>
          <a:xfrm>
            <a:off x="3339339" y="6350624"/>
            <a:ext cx="2738755" cy="374461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892810" marR="5080" indent="-880744">
              <a:lnSpc>
                <a:spcPts val="1400"/>
              </a:lnSpc>
              <a:spcBef>
                <a:spcPts val="120"/>
              </a:spcBef>
            </a:pPr>
            <a:r>
              <a:rPr lang="pt-BR" sz="1200" dirty="0">
                <a:solidFill>
                  <a:srgbClr val="898989"/>
                </a:solidFill>
                <a:latin typeface="Calibri"/>
                <a:cs typeface="Calibri"/>
              </a:rPr>
              <a:t>Bem-vindos ao </a:t>
            </a:r>
            <a:r>
              <a:rPr lang="pt-BR" sz="1200" i="1" dirty="0" err="1">
                <a:solidFill>
                  <a:srgbClr val="898989"/>
                </a:solidFill>
                <a:latin typeface="Calibri"/>
                <a:cs typeface="Calibri"/>
              </a:rPr>
              <a:t>Slicer</a:t>
            </a:r>
            <a:r>
              <a:rPr lang="pt-BR" sz="1200" dirty="0">
                <a:solidFill>
                  <a:srgbClr val="898989"/>
                </a:solidFill>
                <a:latin typeface="Calibri"/>
                <a:cs typeface="Calibri"/>
              </a:rPr>
              <a:t> – Dra. </a:t>
            </a:r>
            <a:r>
              <a:rPr lang="pt-BR" sz="1200" spc="-5" dirty="0">
                <a:solidFill>
                  <a:srgbClr val="898989"/>
                </a:solidFill>
                <a:latin typeface="Calibri"/>
                <a:cs typeface="Calibri"/>
              </a:rPr>
              <a:t>Sonia</a:t>
            </a:r>
            <a:r>
              <a:rPr lang="pt-BR" sz="1200" dirty="0">
                <a:solidFill>
                  <a:srgbClr val="898989"/>
                </a:solidFill>
                <a:latin typeface="Calibri"/>
                <a:cs typeface="Calibri"/>
              </a:rPr>
              <a:t> </a:t>
            </a:r>
            <a:r>
              <a:rPr lang="pt-BR" sz="1200" spc="-5" dirty="0">
                <a:solidFill>
                  <a:srgbClr val="898989"/>
                </a:solidFill>
                <a:latin typeface="Calibri"/>
                <a:cs typeface="Calibri"/>
              </a:rPr>
              <a:t>Pujol,</a:t>
            </a:r>
            <a:r>
              <a:rPr lang="pt-BR" sz="1200" dirty="0">
                <a:solidFill>
                  <a:srgbClr val="898989"/>
                </a:solidFill>
                <a:latin typeface="Calibri"/>
                <a:cs typeface="Calibri"/>
              </a:rPr>
              <a:t> NA-MIC </a:t>
            </a:r>
            <a:r>
              <a:rPr lang="pt-BR" sz="1200" spc="-260" dirty="0">
                <a:solidFill>
                  <a:srgbClr val="898989"/>
                </a:solidFill>
                <a:latin typeface="Calibri"/>
                <a:cs typeface="Calibri"/>
              </a:rPr>
              <a:t> </a:t>
            </a:r>
            <a:r>
              <a:rPr lang="pt-BR" sz="1200" dirty="0">
                <a:solidFill>
                  <a:srgbClr val="898989"/>
                </a:solidFill>
                <a:latin typeface="Calibri"/>
                <a:cs typeface="Calibri"/>
              </a:rPr>
              <a:t>ARR</a:t>
            </a:r>
            <a:r>
              <a:rPr lang="pt-BR" sz="1200" spc="-5" dirty="0">
                <a:solidFill>
                  <a:srgbClr val="898989"/>
                </a:solidFill>
                <a:latin typeface="Calibri"/>
                <a:cs typeface="Calibri"/>
              </a:rPr>
              <a:t> </a:t>
            </a:r>
            <a:r>
              <a:rPr lang="pt-BR" sz="1200" dirty="0">
                <a:solidFill>
                  <a:srgbClr val="898989"/>
                </a:solidFill>
                <a:latin typeface="Calibri"/>
                <a:cs typeface="Calibri"/>
              </a:rPr>
              <a:t>2011-2023</a:t>
            </a:r>
            <a:endParaRPr lang="pt-BR" sz="1200" dirty="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485097" y="6442064"/>
            <a:ext cx="153670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6</a:t>
            </a:fld>
            <a:endParaRPr sz="1200">
              <a:latin typeface="Calibri"/>
              <a:cs typeface="Calibri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AEB97F3-ECB1-4F39-BF50-76BBC8CB3A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36414"/>
            <a:ext cx="9144000" cy="473409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>
            <a:extLst>
              <a:ext uri="{FF2B5EF4-FFF2-40B4-BE49-F238E27FC236}">
                <a16:creationId xmlns:a16="http://schemas.microsoft.com/office/drawing/2014/main" id="{E1FC80AF-D72F-4658-A3A5-861D6E795E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055" y="1411079"/>
            <a:ext cx="9144000" cy="474345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503992" y="498158"/>
            <a:ext cx="4811208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s-MX" dirty="0" err="1"/>
              <a:t>Bem-vindos</a:t>
            </a:r>
            <a:r>
              <a:rPr lang="es-MX" dirty="0"/>
              <a:t> </a:t>
            </a:r>
            <a:r>
              <a:rPr lang="es-MX" dirty="0" err="1"/>
              <a:t>ao</a:t>
            </a:r>
            <a:r>
              <a:rPr lang="es-MX" dirty="0"/>
              <a:t> </a:t>
            </a:r>
            <a:r>
              <a:rPr lang="es-MX" i="1" dirty="0" err="1"/>
              <a:t>Slicer</a:t>
            </a:r>
            <a:endParaRPr lang="es-MX" i="1" dirty="0"/>
          </a:p>
        </p:txBody>
      </p:sp>
      <p:sp>
        <p:nvSpPr>
          <p:cNvPr id="4" name="object 4"/>
          <p:cNvSpPr txBox="1"/>
          <p:nvPr/>
        </p:nvSpPr>
        <p:spPr>
          <a:xfrm>
            <a:off x="3970744" y="1806239"/>
            <a:ext cx="3225236" cy="4079963"/>
          </a:xfrm>
          <a:prstGeom prst="rect">
            <a:avLst/>
          </a:prstGeom>
          <a:solidFill>
            <a:srgbClr val="FFF39D"/>
          </a:solidFill>
        </p:spPr>
        <p:txBody>
          <a:bodyPr vert="horz" wrap="square" lIns="0" tIns="47625" rIns="0" bIns="0" rtlCol="0">
            <a:spAutoFit/>
          </a:bodyPr>
          <a:lstStyle/>
          <a:p>
            <a:pPr marL="91440" marR="126364">
              <a:lnSpc>
                <a:spcPct val="99500"/>
              </a:lnSpc>
              <a:spcBef>
                <a:spcPts val="375"/>
              </a:spcBef>
            </a:pPr>
            <a:br>
              <a:rPr lang="es-MX" sz="2000" spc="-5" dirty="0">
                <a:latin typeface="Calibri"/>
                <a:cs typeface="Calibri"/>
              </a:rPr>
            </a:br>
            <a:r>
              <a:rPr lang="pt-BR" sz="2000" spc="-5" dirty="0">
                <a:latin typeface="Calibri"/>
                <a:cs typeface="Calibri"/>
              </a:rPr>
              <a:t>Cada módulo do </a:t>
            </a:r>
            <a:r>
              <a:rPr lang="pt-BR" sz="2000" i="1" spc="-5" dirty="0" err="1">
                <a:latin typeface="Calibri"/>
                <a:cs typeface="Calibri"/>
              </a:rPr>
              <a:t>Slicer</a:t>
            </a:r>
            <a:r>
              <a:rPr lang="pt-BR" sz="2000" spc="-5" dirty="0">
                <a:latin typeface="Calibri"/>
                <a:cs typeface="Calibri"/>
              </a:rPr>
              <a:t> inclui uma série de guias, que dão acesso a diferentes funcionalidades.	</a:t>
            </a:r>
          </a:p>
          <a:p>
            <a:pPr marL="91440" marR="126364">
              <a:lnSpc>
                <a:spcPct val="99500"/>
              </a:lnSpc>
              <a:spcBef>
                <a:spcPts val="375"/>
              </a:spcBef>
            </a:pPr>
            <a:endParaRPr lang="pt-BR" sz="2000" spc="-5" dirty="0">
              <a:latin typeface="Calibri"/>
              <a:cs typeface="Calibri"/>
            </a:endParaRPr>
          </a:p>
          <a:p>
            <a:pPr marL="91440" marR="126364">
              <a:lnSpc>
                <a:spcPct val="99500"/>
              </a:lnSpc>
              <a:spcBef>
                <a:spcPts val="375"/>
              </a:spcBef>
            </a:pPr>
            <a:r>
              <a:rPr lang="pt-BR" sz="2000" spc="-5" dirty="0">
                <a:latin typeface="Calibri"/>
                <a:cs typeface="Calibri"/>
              </a:rPr>
              <a:t>Clique no símbolo da seta para exibir o conteúdo de cada guia.</a:t>
            </a:r>
          </a:p>
          <a:p>
            <a:pPr marL="91440" marR="126364">
              <a:lnSpc>
                <a:spcPct val="99500"/>
              </a:lnSpc>
              <a:spcBef>
                <a:spcPts val="375"/>
              </a:spcBef>
            </a:pPr>
            <a:br>
              <a:rPr lang="es-MX" sz="2400" spc="-5" dirty="0">
                <a:latin typeface="Calibri"/>
                <a:cs typeface="Calibri"/>
              </a:rPr>
            </a:br>
            <a:br>
              <a:rPr lang="es-MX" sz="2400" spc="-5" dirty="0">
                <a:latin typeface="Calibri"/>
                <a:cs typeface="Calibri"/>
              </a:rPr>
            </a:br>
            <a:endParaRPr lang="es-MX" sz="2400" dirty="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76200" y="2971800"/>
            <a:ext cx="3549650" cy="765175"/>
            <a:chOff x="457199" y="3586941"/>
            <a:chExt cx="3549650" cy="765175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7199" y="3586941"/>
              <a:ext cx="3549534" cy="764770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784590" y="3641416"/>
              <a:ext cx="3175000" cy="410209"/>
            </a:xfrm>
            <a:custGeom>
              <a:avLst/>
              <a:gdLst/>
              <a:ahLst/>
              <a:cxnLst/>
              <a:rect l="l" t="t" r="r" b="b"/>
              <a:pathLst>
                <a:path w="3175000" h="410210">
                  <a:moveTo>
                    <a:pt x="3174619" y="0"/>
                  </a:moveTo>
                  <a:lnTo>
                    <a:pt x="0" y="409733"/>
                  </a:lnTo>
                </a:path>
              </a:pathLst>
            </a:custGeom>
            <a:ln w="57149">
              <a:solidFill>
                <a:srgbClr val="FFF39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28345" y="3901676"/>
              <a:ext cx="267970" cy="255904"/>
            </a:xfrm>
            <a:custGeom>
              <a:avLst/>
              <a:gdLst/>
              <a:ahLst/>
              <a:cxnLst/>
              <a:rect l="l" t="t" r="r" b="b"/>
              <a:pathLst>
                <a:path w="267969" h="255904">
                  <a:moveTo>
                    <a:pt x="217157" y="0"/>
                  </a:moveTo>
                  <a:lnTo>
                    <a:pt x="206224" y="691"/>
                  </a:lnTo>
                  <a:lnTo>
                    <a:pt x="196042" y="5701"/>
                  </a:lnTo>
                  <a:lnTo>
                    <a:pt x="0" y="156733"/>
                  </a:lnTo>
                  <a:lnTo>
                    <a:pt x="227965" y="253039"/>
                  </a:lnTo>
                  <a:lnTo>
                    <a:pt x="239085" y="255299"/>
                  </a:lnTo>
                  <a:lnTo>
                    <a:pt x="249835" y="253193"/>
                  </a:lnTo>
                  <a:lnTo>
                    <a:pt x="259011" y="247210"/>
                  </a:lnTo>
                  <a:lnTo>
                    <a:pt x="265408" y="237837"/>
                  </a:lnTo>
                  <a:lnTo>
                    <a:pt x="267668" y="226718"/>
                  </a:lnTo>
                  <a:lnTo>
                    <a:pt x="265561" y="215967"/>
                  </a:lnTo>
                  <a:lnTo>
                    <a:pt x="259578" y="206791"/>
                  </a:lnTo>
                  <a:lnTo>
                    <a:pt x="250206" y="200394"/>
                  </a:lnTo>
                  <a:lnTo>
                    <a:pt x="112488" y="142214"/>
                  </a:lnTo>
                  <a:lnTo>
                    <a:pt x="230921" y="50973"/>
                  </a:lnTo>
                  <a:lnTo>
                    <a:pt x="238361" y="42407"/>
                  </a:lnTo>
                  <a:lnTo>
                    <a:pt x="241819" y="32012"/>
                  </a:lnTo>
                  <a:lnTo>
                    <a:pt x="241127" y="21080"/>
                  </a:lnTo>
                  <a:lnTo>
                    <a:pt x="236118" y="10899"/>
                  </a:lnTo>
                  <a:lnTo>
                    <a:pt x="227551" y="3458"/>
                  </a:lnTo>
                  <a:lnTo>
                    <a:pt x="217157" y="0"/>
                  </a:lnTo>
                  <a:close/>
                </a:path>
              </a:pathLst>
            </a:custGeom>
            <a:solidFill>
              <a:srgbClr val="FFF3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8510497" y="6434772"/>
            <a:ext cx="10287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7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4" name="object 6">
            <a:extLst>
              <a:ext uri="{FF2B5EF4-FFF2-40B4-BE49-F238E27FC236}">
                <a16:creationId xmlns:a16="http://schemas.microsoft.com/office/drawing/2014/main" id="{0CE5240B-F62A-AD70-715F-B44817DAB08C}"/>
              </a:ext>
            </a:extLst>
          </p:cNvPr>
          <p:cNvSpPr txBox="1"/>
          <p:nvPr/>
        </p:nvSpPr>
        <p:spPr>
          <a:xfrm>
            <a:off x="3339339" y="6350624"/>
            <a:ext cx="2738755" cy="374461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892810" marR="5080" indent="-880744">
              <a:lnSpc>
                <a:spcPts val="1400"/>
              </a:lnSpc>
              <a:spcBef>
                <a:spcPts val="120"/>
              </a:spcBef>
            </a:pPr>
            <a:r>
              <a:rPr lang="pt-BR" sz="1200" dirty="0">
                <a:solidFill>
                  <a:srgbClr val="898989"/>
                </a:solidFill>
                <a:latin typeface="Calibri"/>
                <a:cs typeface="Calibri"/>
              </a:rPr>
              <a:t>Bem-vindos ao </a:t>
            </a:r>
            <a:r>
              <a:rPr lang="pt-BR" sz="1200" i="1" dirty="0" err="1">
                <a:solidFill>
                  <a:srgbClr val="898989"/>
                </a:solidFill>
                <a:latin typeface="Calibri"/>
                <a:cs typeface="Calibri"/>
              </a:rPr>
              <a:t>Slicer</a:t>
            </a:r>
            <a:r>
              <a:rPr lang="pt-BR" sz="1200" dirty="0">
                <a:solidFill>
                  <a:srgbClr val="898989"/>
                </a:solidFill>
                <a:latin typeface="Calibri"/>
                <a:cs typeface="Calibri"/>
              </a:rPr>
              <a:t> – Dra. </a:t>
            </a:r>
            <a:r>
              <a:rPr lang="pt-BR" sz="1200" spc="-5" dirty="0">
                <a:solidFill>
                  <a:srgbClr val="898989"/>
                </a:solidFill>
                <a:latin typeface="Calibri"/>
                <a:cs typeface="Calibri"/>
              </a:rPr>
              <a:t>Sonia</a:t>
            </a:r>
            <a:r>
              <a:rPr lang="pt-BR" sz="1200" dirty="0">
                <a:solidFill>
                  <a:srgbClr val="898989"/>
                </a:solidFill>
                <a:latin typeface="Calibri"/>
                <a:cs typeface="Calibri"/>
              </a:rPr>
              <a:t> </a:t>
            </a:r>
            <a:r>
              <a:rPr lang="pt-BR" sz="1200" spc="-5" dirty="0">
                <a:solidFill>
                  <a:srgbClr val="898989"/>
                </a:solidFill>
                <a:latin typeface="Calibri"/>
                <a:cs typeface="Calibri"/>
              </a:rPr>
              <a:t>Pujol,</a:t>
            </a:r>
            <a:r>
              <a:rPr lang="pt-BR" sz="1200" dirty="0">
                <a:solidFill>
                  <a:srgbClr val="898989"/>
                </a:solidFill>
                <a:latin typeface="Calibri"/>
                <a:cs typeface="Calibri"/>
              </a:rPr>
              <a:t> NA-MIC </a:t>
            </a:r>
            <a:r>
              <a:rPr lang="pt-BR" sz="1200" spc="-260" dirty="0">
                <a:solidFill>
                  <a:srgbClr val="898989"/>
                </a:solidFill>
                <a:latin typeface="Calibri"/>
                <a:cs typeface="Calibri"/>
              </a:rPr>
              <a:t> </a:t>
            </a:r>
            <a:r>
              <a:rPr lang="pt-BR" sz="1200" dirty="0">
                <a:solidFill>
                  <a:srgbClr val="898989"/>
                </a:solidFill>
                <a:latin typeface="Calibri"/>
                <a:cs typeface="Calibri"/>
              </a:rPr>
              <a:t>ARR</a:t>
            </a:r>
            <a:r>
              <a:rPr lang="pt-BR" sz="1200" spc="-5" dirty="0">
                <a:solidFill>
                  <a:srgbClr val="898989"/>
                </a:solidFill>
                <a:latin typeface="Calibri"/>
                <a:cs typeface="Calibri"/>
              </a:rPr>
              <a:t> </a:t>
            </a:r>
            <a:r>
              <a:rPr lang="pt-BR" sz="1200" dirty="0">
                <a:solidFill>
                  <a:srgbClr val="898989"/>
                </a:solidFill>
                <a:latin typeface="Calibri"/>
                <a:cs typeface="Calibri"/>
              </a:rPr>
              <a:t>2011-2023</a:t>
            </a:r>
            <a:endParaRPr lang="pt-BR" sz="12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Imagem 33">
            <a:extLst>
              <a:ext uri="{FF2B5EF4-FFF2-40B4-BE49-F238E27FC236}">
                <a16:creationId xmlns:a16="http://schemas.microsoft.com/office/drawing/2014/main" id="{CD1AB6C5-4CB2-4253-B7A1-D403C0A406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6081" y="1863781"/>
            <a:ext cx="6804548" cy="3955362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46901" y="2444413"/>
            <a:ext cx="1696085" cy="1945238"/>
          </a:xfrm>
          <a:custGeom>
            <a:avLst/>
            <a:gdLst/>
            <a:ahLst/>
            <a:cxnLst/>
            <a:rect l="l" t="t" r="r" b="b"/>
            <a:pathLst>
              <a:path w="1696085" h="1200785">
                <a:moveTo>
                  <a:pt x="1695514" y="0"/>
                </a:moveTo>
                <a:lnTo>
                  <a:pt x="0" y="0"/>
                </a:lnTo>
                <a:lnTo>
                  <a:pt x="0" y="1200328"/>
                </a:lnTo>
                <a:lnTo>
                  <a:pt x="1695514" y="1200328"/>
                </a:lnTo>
                <a:lnTo>
                  <a:pt x="1695514" y="0"/>
                </a:lnTo>
                <a:close/>
              </a:path>
            </a:pathLst>
          </a:custGeom>
          <a:solidFill>
            <a:srgbClr val="FFF39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6901" y="2444413"/>
            <a:ext cx="1696085" cy="1200785"/>
          </a:xfrm>
          <a:custGeom>
            <a:avLst/>
            <a:gdLst/>
            <a:ahLst/>
            <a:cxnLst/>
            <a:rect l="l" t="t" r="r" b="b"/>
            <a:pathLst>
              <a:path w="1696085" h="1200785">
                <a:moveTo>
                  <a:pt x="0" y="0"/>
                </a:moveTo>
                <a:lnTo>
                  <a:pt x="1695514" y="0"/>
                </a:lnTo>
                <a:lnTo>
                  <a:pt x="1695514" y="1200328"/>
                </a:lnTo>
                <a:lnTo>
                  <a:pt x="0" y="1200328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FFF39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553116" y="269812"/>
            <a:ext cx="6858826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rtl="0">
              <a:spcBef>
                <a:spcPts val="100"/>
              </a:spcBef>
            </a:pPr>
            <a:r>
              <a:rPr lang="pt-BR" spc="-5" dirty="0"/>
              <a:t>Interface do Usuário do </a:t>
            </a:r>
            <a:r>
              <a:rPr lang="pt-BR" i="1" spc="-5" dirty="0" err="1"/>
              <a:t>Slicer</a:t>
            </a:r>
            <a:endParaRPr lang="es-MX" i="1" spc="-5" dirty="0"/>
          </a:p>
        </p:txBody>
      </p:sp>
      <p:sp>
        <p:nvSpPr>
          <p:cNvPr id="7" name="object 7"/>
          <p:cNvSpPr txBox="1"/>
          <p:nvPr/>
        </p:nvSpPr>
        <p:spPr>
          <a:xfrm>
            <a:off x="100147" y="2615753"/>
            <a:ext cx="1540510" cy="166148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 marR="5080" indent="-635" algn="ctr">
              <a:lnSpc>
                <a:spcPct val="98800"/>
              </a:lnSpc>
              <a:spcBef>
                <a:spcPts val="125"/>
              </a:spcBef>
            </a:pPr>
            <a:r>
              <a:rPr lang="pt-BR" sz="1800" dirty="0">
                <a:latin typeface="Calibri"/>
                <a:cs typeface="Calibri"/>
              </a:rPr>
              <a:t>Painel de Interface do Usuário (UI) do módulo de boas-vindas do </a:t>
            </a:r>
            <a:r>
              <a:rPr lang="pt-BR" sz="1800" i="1" dirty="0" err="1">
                <a:latin typeface="Calibri"/>
                <a:cs typeface="Calibri"/>
              </a:rPr>
              <a:t>Slicer</a:t>
            </a:r>
            <a:endParaRPr lang="pt-BR" sz="1800" i="1" dirty="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723625" y="6001210"/>
            <a:ext cx="2889742" cy="369570"/>
          </a:xfrm>
          <a:custGeom>
            <a:avLst/>
            <a:gdLst/>
            <a:ahLst/>
            <a:cxnLst/>
            <a:rect l="l" t="t" r="r" b="b"/>
            <a:pathLst>
              <a:path w="2617470" h="369570">
                <a:moveTo>
                  <a:pt x="2616888" y="0"/>
                </a:moveTo>
                <a:lnTo>
                  <a:pt x="0" y="0"/>
                </a:lnTo>
                <a:lnTo>
                  <a:pt x="0" y="369331"/>
                </a:lnTo>
                <a:lnTo>
                  <a:pt x="2616888" y="369331"/>
                </a:lnTo>
                <a:lnTo>
                  <a:pt x="2616888" y="0"/>
                </a:lnTo>
                <a:close/>
              </a:path>
            </a:pathLst>
          </a:custGeom>
          <a:solidFill>
            <a:srgbClr val="FFF39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5525026" y="6001210"/>
            <a:ext cx="3161774" cy="323164"/>
          </a:xfrm>
          <a:prstGeom prst="rect">
            <a:avLst/>
          </a:prstGeom>
        </p:spPr>
        <p:txBody>
          <a:bodyPr vert="horz" wrap="square" lIns="0" tIns="45719" rIns="0" bIns="0" rtlCol="0">
            <a:spAutoFit/>
          </a:bodyPr>
          <a:lstStyle/>
          <a:p>
            <a:pPr marL="258445">
              <a:spcBef>
                <a:spcPts val="359"/>
              </a:spcBef>
            </a:pPr>
            <a:r>
              <a:rPr lang="es-MX" sz="1800" dirty="0">
                <a:latin typeface="Calibri"/>
                <a:cs typeface="Calibri"/>
              </a:rPr>
              <a:t>Visualizadores </a:t>
            </a:r>
            <a:r>
              <a:rPr lang="es-MX" sz="1800" dirty="0" err="1">
                <a:latin typeface="Calibri"/>
                <a:cs typeface="Calibri"/>
              </a:rPr>
              <a:t>anatômicos</a:t>
            </a:r>
            <a:r>
              <a:rPr lang="es-MX" sz="1800" dirty="0">
                <a:latin typeface="Calibri"/>
                <a:cs typeface="Calibri"/>
              </a:rPr>
              <a:t> 2D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156845" y="5789011"/>
            <a:ext cx="2738755" cy="327654"/>
          </a:xfrm>
          <a:prstGeom prst="rect">
            <a:avLst/>
          </a:prstGeom>
          <a:solidFill>
            <a:srgbClr val="FFF39D"/>
          </a:solidFill>
        </p:spPr>
        <p:txBody>
          <a:bodyPr vert="horz" wrap="square" lIns="0" tIns="50165" rIns="0" bIns="0" rtlCol="0">
            <a:spAutoFit/>
          </a:bodyPr>
          <a:lstStyle/>
          <a:p>
            <a:pPr marL="496570">
              <a:spcBef>
                <a:spcPts val="395"/>
              </a:spcBef>
            </a:pPr>
            <a:r>
              <a:rPr lang="es-MX" sz="1800" dirty="0">
                <a:latin typeface="Calibri"/>
                <a:cs typeface="Calibri"/>
              </a:rPr>
              <a:t>Explorador de dados</a:t>
            </a:r>
          </a:p>
        </p:txBody>
      </p:sp>
      <p:sp>
        <p:nvSpPr>
          <p:cNvPr id="12" name="object 12"/>
          <p:cNvSpPr/>
          <p:nvPr/>
        </p:nvSpPr>
        <p:spPr>
          <a:xfrm>
            <a:off x="6034745" y="1220772"/>
            <a:ext cx="2267121" cy="369570"/>
          </a:xfrm>
          <a:custGeom>
            <a:avLst/>
            <a:gdLst/>
            <a:ahLst/>
            <a:cxnLst/>
            <a:rect l="l" t="t" r="r" b="b"/>
            <a:pathLst>
              <a:path w="1255395" h="369569">
                <a:moveTo>
                  <a:pt x="1255130" y="0"/>
                </a:moveTo>
                <a:lnTo>
                  <a:pt x="0" y="0"/>
                </a:lnTo>
                <a:lnTo>
                  <a:pt x="0" y="369332"/>
                </a:lnTo>
                <a:lnTo>
                  <a:pt x="1255130" y="369332"/>
                </a:lnTo>
                <a:lnTo>
                  <a:pt x="1255130" y="0"/>
                </a:lnTo>
                <a:close/>
              </a:path>
            </a:pathLst>
          </a:custGeom>
          <a:solidFill>
            <a:srgbClr val="FFF39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5915087" y="1219429"/>
            <a:ext cx="2617470" cy="323164"/>
          </a:xfrm>
          <a:prstGeom prst="rect">
            <a:avLst/>
          </a:prstGeom>
        </p:spPr>
        <p:txBody>
          <a:bodyPr vert="horz" wrap="square" lIns="0" tIns="45719" rIns="0" bIns="0" rtlCol="0">
            <a:spAutoFit/>
          </a:bodyPr>
          <a:lstStyle/>
          <a:p>
            <a:pPr marL="273050">
              <a:spcBef>
                <a:spcPts val="359"/>
              </a:spcBef>
            </a:pPr>
            <a:r>
              <a:rPr lang="es-MX" sz="1800" dirty="0">
                <a:latin typeface="Calibri"/>
                <a:cs typeface="Calibri"/>
              </a:rPr>
              <a:t>Barra de </a:t>
            </a:r>
            <a:r>
              <a:rPr lang="es-MX" sz="1800" dirty="0" err="1">
                <a:latin typeface="Calibri"/>
                <a:cs typeface="Calibri"/>
              </a:rPr>
              <a:t>ferramentas</a:t>
            </a:r>
            <a:endParaRPr lang="es-MX" sz="1800" dirty="0">
              <a:latin typeface="Calibri"/>
              <a:cs typeface="Calibri"/>
            </a:endParaRPr>
          </a:p>
        </p:txBody>
      </p:sp>
      <p:pic>
        <p:nvPicPr>
          <p:cNvPr id="15" name="object 1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064673" y="1333934"/>
            <a:ext cx="910243" cy="739832"/>
          </a:xfrm>
          <a:prstGeom prst="rect">
            <a:avLst/>
          </a:prstGeom>
        </p:spPr>
      </p:pic>
      <p:sp>
        <p:nvSpPr>
          <p:cNvPr id="16" name="object 16"/>
          <p:cNvSpPr/>
          <p:nvPr/>
        </p:nvSpPr>
        <p:spPr>
          <a:xfrm>
            <a:off x="5232536" y="1368459"/>
            <a:ext cx="687705" cy="523240"/>
          </a:xfrm>
          <a:custGeom>
            <a:avLst/>
            <a:gdLst/>
            <a:ahLst/>
            <a:cxnLst/>
            <a:rect l="l" t="t" r="r" b="b"/>
            <a:pathLst>
              <a:path w="687704" h="523239">
                <a:moveTo>
                  <a:pt x="687432" y="0"/>
                </a:moveTo>
                <a:lnTo>
                  <a:pt x="0" y="522858"/>
                </a:lnTo>
              </a:path>
            </a:pathLst>
          </a:custGeom>
          <a:ln w="25399">
            <a:solidFill>
              <a:srgbClr val="FFFB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object 1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212474" y="1795392"/>
            <a:ext cx="121080" cy="111184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774767" y="2132214"/>
            <a:ext cx="3582238" cy="2651760"/>
          </a:xfrm>
          <a:prstGeom prst="rect">
            <a:avLst/>
          </a:prstGeom>
        </p:spPr>
      </p:pic>
      <p:sp>
        <p:nvSpPr>
          <p:cNvPr id="19" name="object 19"/>
          <p:cNvSpPr/>
          <p:nvPr/>
        </p:nvSpPr>
        <p:spPr>
          <a:xfrm>
            <a:off x="1831633" y="2166368"/>
            <a:ext cx="3405382" cy="2544527"/>
          </a:xfrm>
          <a:custGeom>
            <a:avLst/>
            <a:gdLst/>
            <a:ahLst/>
            <a:cxnLst/>
            <a:rect l="l" t="t" r="r" b="b"/>
            <a:pathLst>
              <a:path w="2972435" h="2540000">
                <a:moveTo>
                  <a:pt x="0" y="0"/>
                </a:moveTo>
                <a:lnTo>
                  <a:pt x="2972017" y="0"/>
                </a:lnTo>
                <a:lnTo>
                  <a:pt x="2972017" y="2539834"/>
                </a:lnTo>
                <a:lnTo>
                  <a:pt x="0" y="2539834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FB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2" name="Grupo 31">
            <a:extLst>
              <a:ext uri="{FF2B5EF4-FFF2-40B4-BE49-F238E27FC236}">
                <a16:creationId xmlns:a16="http://schemas.microsoft.com/office/drawing/2014/main" id="{1D76E2A1-46B2-2EA0-67CE-A9566FD9B5B2}"/>
              </a:ext>
            </a:extLst>
          </p:cNvPr>
          <p:cNvGrpSpPr/>
          <p:nvPr/>
        </p:nvGrpSpPr>
        <p:grpSpPr>
          <a:xfrm rot="695359">
            <a:off x="1118165" y="5191910"/>
            <a:ext cx="756458" cy="586047"/>
            <a:chOff x="1096902" y="5231700"/>
            <a:chExt cx="756458" cy="586047"/>
          </a:xfrm>
        </p:grpSpPr>
        <p:pic>
          <p:nvPicPr>
            <p:cNvPr id="20" name="object 2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96902" y="5231700"/>
              <a:ext cx="756458" cy="586047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1150109" y="5374639"/>
              <a:ext cx="535940" cy="367665"/>
            </a:xfrm>
            <a:custGeom>
              <a:avLst/>
              <a:gdLst/>
              <a:ahLst/>
              <a:cxnLst/>
              <a:rect l="l" t="t" r="r" b="b"/>
              <a:pathLst>
                <a:path w="535939" h="367664">
                  <a:moveTo>
                    <a:pt x="0" y="367533"/>
                  </a:moveTo>
                  <a:lnTo>
                    <a:pt x="535635" y="0"/>
                  </a:lnTo>
                </a:path>
              </a:pathLst>
            </a:custGeom>
            <a:ln w="25399">
              <a:solidFill>
                <a:srgbClr val="FFF39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84585" y="5360378"/>
              <a:ext cx="121942" cy="108503"/>
            </a:xfrm>
            <a:prstGeom prst="rect">
              <a:avLst/>
            </a:prstGeom>
          </p:spPr>
        </p:pic>
      </p:grpSp>
      <p:sp>
        <p:nvSpPr>
          <p:cNvPr id="27" name="object 27"/>
          <p:cNvSpPr txBox="1"/>
          <p:nvPr/>
        </p:nvSpPr>
        <p:spPr>
          <a:xfrm>
            <a:off x="8510497" y="6195716"/>
            <a:ext cx="10287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8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29" name="object 6">
            <a:extLst>
              <a:ext uri="{FF2B5EF4-FFF2-40B4-BE49-F238E27FC236}">
                <a16:creationId xmlns:a16="http://schemas.microsoft.com/office/drawing/2014/main" id="{F5800F60-BFDE-3E18-4448-9EC0D15FE68E}"/>
              </a:ext>
            </a:extLst>
          </p:cNvPr>
          <p:cNvSpPr txBox="1"/>
          <p:nvPr/>
        </p:nvSpPr>
        <p:spPr>
          <a:xfrm>
            <a:off x="3339339" y="6350624"/>
            <a:ext cx="2738755" cy="374461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892810" marR="5080" indent="-880744">
              <a:lnSpc>
                <a:spcPts val="1400"/>
              </a:lnSpc>
              <a:spcBef>
                <a:spcPts val="120"/>
              </a:spcBef>
            </a:pPr>
            <a:r>
              <a:rPr lang="pt-BR" sz="1200" dirty="0">
                <a:solidFill>
                  <a:srgbClr val="898989"/>
                </a:solidFill>
                <a:latin typeface="Calibri"/>
                <a:cs typeface="Calibri"/>
              </a:rPr>
              <a:t>Bem-vindos ao </a:t>
            </a:r>
            <a:r>
              <a:rPr lang="pt-BR" sz="1200" i="1" dirty="0" err="1">
                <a:solidFill>
                  <a:srgbClr val="898989"/>
                </a:solidFill>
                <a:latin typeface="Calibri"/>
                <a:cs typeface="Calibri"/>
              </a:rPr>
              <a:t>Slicer</a:t>
            </a:r>
            <a:r>
              <a:rPr lang="pt-BR" sz="1200" dirty="0">
                <a:solidFill>
                  <a:srgbClr val="898989"/>
                </a:solidFill>
                <a:latin typeface="Calibri"/>
                <a:cs typeface="Calibri"/>
              </a:rPr>
              <a:t> – Dra. </a:t>
            </a:r>
            <a:r>
              <a:rPr lang="pt-BR" sz="1200" spc="-5" dirty="0">
                <a:solidFill>
                  <a:srgbClr val="898989"/>
                </a:solidFill>
                <a:latin typeface="Calibri"/>
                <a:cs typeface="Calibri"/>
              </a:rPr>
              <a:t>Sonia</a:t>
            </a:r>
            <a:r>
              <a:rPr lang="pt-BR" sz="1200" dirty="0">
                <a:solidFill>
                  <a:srgbClr val="898989"/>
                </a:solidFill>
                <a:latin typeface="Calibri"/>
                <a:cs typeface="Calibri"/>
              </a:rPr>
              <a:t> </a:t>
            </a:r>
            <a:r>
              <a:rPr lang="pt-BR" sz="1200" spc="-5" dirty="0">
                <a:solidFill>
                  <a:srgbClr val="898989"/>
                </a:solidFill>
                <a:latin typeface="Calibri"/>
                <a:cs typeface="Calibri"/>
              </a:rPr>
              <a:t>Pujol,</a:t>
            </a:r>
            <a:r>
              <a:rPr lang="pt-BR" sz="1200" dirty="0">
                <a:solidFill>
                  <a:srgbClr val="898989"/>
                </a:solidFill>
                <a:latin typeface="Calibri"/>
                <a:cs typeface="Calibri"/>
              </a:rPr>
              <a:t> NA-MIC </a:t>
            </a:r>
            <a:r>
              <a:rPr lang="pt-BR" sz="1200" spc="-260" dirty="0">
                <a:solidFill>
                  <a:srgbClr val="898989"/>
                </a:solidFill>
                <a:latin typeface="Calibri"/>
                <a:cs typeface="Calibri"/>
              </a:rPr>
              <a:t> </a:t>
            </a:r>
            <a:r>
              <a:rPr lang="pt-BR" sz="1200" dirty="0">
                <a:solidFill>
                  <a:srgbClr val="898989"/>
                </a:solidFill>
                <a:latin typeface="Calibri"/>
                <a:cs typeface="Calibri"/>
              </a:rPr>
              <a:t>ARR</a:t>
            </a:r>
            <a:r>
              <a:rPr lang="pt-BR" sz="1200" spc="-5" dirty="0">
                <a:solidFill>
                  <a:srgbClr val="898989"/>
                </a:solidFill>
                <a:latin typeface="Calibri"/>
                <a:cs typeface="Calibri"/>
              </a:rPr>
              <a:t> </a:t>
            </a:r>
            <a:r>
              <a:rPr lang="pt-BR" sz="1200" dirty="0">
                <a:solidFill>
                  <a:srgbClr val="898989"/>
                </a:solidFill>
                <a:latin typeface="Calibri"/>
                <a:cs typeface="Calibri"/>
              </a:rPr>
              <a:t>2011-2023</a:t>
            </a:r>
            <a:endParaRPr lang="pt-BR" sz="1200" dirty="0">
              <a:latin typeface="Calibri"/>
              <a:cs typeface="Calibri"/>
            </a:endParaRP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E69826B5-91ED-42E2-8C39-9C68D8D5825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93702" y="2165170"/>
            <a:ext cx="3476927" cy="3641541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6134359" y="2444413"/>
            <a:ext cx="1797484" cy="327654"/>
          </a:xfrm>
          <a:prstGeom prst="rect">
            <a:avLst/>
          </a:prstGeom>
          <a:solidFill>
            <a:srgbClr val="FFF39D"/>
          </a:solidFill>
        </p:spPr>
        <p:txBody>
          <a:bodyPr vert="horz" wrap="square" lIns="0" tIns="50165" rIns="0" bIns="0" rtlCol="0">
            <a:spAutoFit/>
          </a:bodyPr>
          <a:lstStyle/>
          <a:p>
            <a:pPr marL="167640">
              <a:spcBef>
                <a:spcPts val="395"/>
              </a:spcBef>
            </a:pPr>
            <a:r>
              <a:rPr lang="pt-BR" sz="1800" b="0" i="0" u="none" strike="noStrike" dirty="0">
                <a:solidFill>
                  <a:srgbClr val="000000"/>
                </a:solidFill>
                <a:effectLst/>
              </a:rPr>
              <a:t>Visualizador 3D</a:t>
            </a:r>
            <a:endParaRPr sz="1800" dirty="0">
              <a:cs typeface="Calibri"/>
            </a:endParaRPr>
          </a:p>
        </p:txBody>
      </p:sp>
      <p:grpSp>
        <p:nvGrpSpPr>
          <p:cNvPr id="33" name="Grupo 32">
            <a:extLst>
              <a:ext uri="{FF2B5EF4-FFF2-40B4-BE49-F238E27FC236}">
                <a16:creationId xmlns:a16="http://schemas.microsoft.com/office/drawing/2014/main" id="{D229FE16-ED9B-BA74-BED1-EBFE81538FF5}"/>
              </a:ext>
            </a:extLst>
          </p:cNvPr>
          <p:cNvGrpSpPr/>
          <p:nvPr/>
        </p:nvGrpSpPr>
        <p:grpSpPr>
          <a:xfrm rot="2737923">
            <a:off x="7563357" y="5081299"/>
            <a:ext cx="789709" cy="901930"/>
            <a:chOff x="7720788" y="4914884"/>
            <a:chExt cx="789709" cy="901930"/>
          </a:xfrm>
        </p:grpSpPr>
        <p:pic>
          <p:nvPicPr>
            <p:cNvPr id="23" name="object 2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720788" y="4914884"/>
              <a:ext cx="789709" cy="901930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7883254" y="5062357"/>
              <a:ext cx="570230" cy="681355"/>
            </a:xfrm>
            <a:custGeom>
              <a:avLst/>
              <a:gdLst/>
              <a:ahLst/>
              <a:cxnLst/>
              <a:rect l="l" t="t" r="r" b="b"/>
              <a:pathLst>
                <a:path w="570229" h="681354">
                  <a:moveTo>
                    <a:pt x="569783" y="680784"/>
                  </a:moveTo>
                  <a:lnTo>
                    <a:pt x="0" y="0"/>
                  </a:lnTo>
                </a:path>
              </a:pathLst>
            </a:custGeom>
            <a:ln w="25399">
              <a:solidFill>
                <a:srgbClr val="FFFB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867078" y="5043029"/>
              <a:ext cx="113496" cy="11998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79EBB1EE-6FF3-4788-95BA-A6ED362F3B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35493"/>
            <a:ext cx="9144000" cy="476995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905000" y="574881"/>
            <a:ext cx="594672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rtl="0">
              <a:spcBef>
                <a:spcPts val="100"/>
              </a:spcBef>
            </a:pPr>
            <a:r>
              <a:rPr lang="es-MX" dirty="0"/>
              <a:t>Módulo de boas-</a:t>
            </a:r>
            <a:r>
              <a:rPr lang="es-MX" dirty="0" err="1"/>
              <a:t>vindas</a:t>
            </a:r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4440451" y="2265771"/>
            <a:ext cx="4524375" cy="1894749"/>
          </a:xfrm>
          <a:prstGeom prst="rect">
            <a:avLst/>
          </a:prstGeom>
          <a:solidFill>
            <a:srgbClr val="FFF39D"/>
          </a:solidFill>
        </p:spPr>
        <p:txBody>
          <a:bodyPr vert="horz" wrap="square" lIns="0" tIns="47625" rIns="0" bIns="0" rtlCol="0">
            <a:spAutoFit/>
          </a:bodyPr>
          <a:lstStyle/>
          <a:p>
            <a:pPr marL="90805" marR="278130">
              <a:lnSpc>
                <a:spcPct val="99500"/>
              </a:lnSpc>
              <a:spcBef>
                <a:spcPts val="375"/>
              </a:spcBef>
            </a:pPr>
            <a:r>
              <a:rPr lang="pt-BR" sz="2400" dirty="0">
                <a:latin typeface="Calibri"/>
                <a:cs typeface="Calibri"/>
              </a:rPr>
              <a:t>A guia “Documentação e Tutoriais” contém </a:t>
            </a:r>
            <a:r>
              <a:rPr lang="pt-BR" sz="2400" i="1" dirty="0">
                <a:latin typeface="Calibri"/>
                <a:cs typeface="Calibri"/>
              </a:rPr>
              <a:t>links</a:t>
            </a:r>
            <a:r>
              <a:rPr lang="pt-BR" sz="2400" dirty="0">
                <a:latin typeface="Calibri"/>
                <a:cs typeface="Calibri"/>
              </a:rPr>
              <a:t> para o compêndio de treinamento e as páginas de documentação da versão 4.8 [5.3.0] do </a:t>
            </a:r>
            <a:r>
              <a:rPr lang="pt-BR" sz="2400" i="1" dirty="0">
                <a:latin typeface="Calibri"/>
                <a:cs typeface="Calibri"/>
              </a:rPr>
              <a:t>3D </a:t>
            </a:r>
            <a:r>
              <a:rPr lang="pt-BR" sz="2400" i="1" dirty="0" err="1">
                <a:latin typeface="Calibri"/>
                <a:cs typeface="Calibri"/>
              </a:rPr>
              <a:t>Slicer</a:t>
            </a:r>
            <a:r>
              <a:rPr lang="pt-BR" sz="2400" dirty="0">
                <a:latin typeface="Calibri"/>
                <a:cs typeface="Calibri"/>
              </a:rPr>
              <a:t>.</a:t>
            </a:r>
            <a:endParaRPr lang="es-ES" sz="2400" dirty="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 rot="1429891">
            <a:off x="900044" y="2489921"/>
            <a:ext cx="3146987" cy="1724568"/>
            <a:chOff x="3162993" y="3154679"/>
            <a:chExt cx="1197610" cy="1496695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62993" y="3154679"/>
              <a:ext cx="1197032" cy="1496291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3326266" y="3186187"/>
              <a:ext cx="977265" cy="1278890"/>
            </a:xfrm>
            <a:custGeom>
              <a:avLst/>
              <a:gdLst/>
              <a:ahLst/>
              <a:cxnLst/>
              <a:rect l="l" t="t" r="r" b="b"/>
              <a:pathLst>
                <a:path w="977264" h="1278889">
                  <a:moveTo>
                    <a:pt x="976790" y="0"/>
                  </a:moveTo>
                  <a:lnTo>
                    <a:pt x="0" y="1278460"/>
                  </a:lnTo>
                </a:path>
              </a:pathLst>
            </a:custGeom>
            <a:ln w="25399">
              <a:solidFill>
                <a:srgbClr val="FFFB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310964" y="4363639"/>
              <a:ext cx="111297" cy="121036"/>
            </a:xfrm>
            <a:prstGeom prst="rect">
              <a:avLst/>
            </a:prstGeom>
          </p:spPr>
        </p:pic>
      </p:grp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dirty="0"/>
              <a:t>9</a:t>
            </a:fld>
            <a:endParaRPr dirty="0"/>
          </a:p>
        </p:txBody>
      </p:sp>
      <p:sp>
        <p:nvSpPr>
          <p:cNvPr id="13" name="object 6">
            <a:extLst>
              <a:ext uri="{FF2B5EF4-FFF2-40B4-BE49-F238E27FC236}">
                <a16:creationId xmlns:a16="http://schemas.microsoft.com/office/drawing/2014/main" id="{E711C0D8-8761-F411-714D-0E9A6300ED3C}"/>
              </a:ext>
            </a:extLst>
          </p:cNvPr>
          <p:cNvSpPr txBox="1"/>
          <p:nvPr/>
        </p:nvSpPr>
        <p:spPr>
          <a:xfrm>
            <a:off x="3202622" y="6414411"/>
            <a:ext cx="2738755" cy="374461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892810" marR="5080" indent="-880744">
              <a:lnSpc>
                <a:spcPts val="1400"/>
              </a:lnSpc>
              <a:spcBef>
                <a:spcPts val="120"/>
              </a:spcBef>
            </a:pPr>
            <a:r>
              <a:rPr lang="pt-BR" sz="1200" dirty="0">
                <a:solidFill>
                  <a:srgbClr val="898989"/>
                </a:solidFill>
                <a:latin typeface="Calibri"/>
                <a:cs typeface="Calibri"/>
              </a:rPr>
              <a:t>Bem-vindos ao </a:t>
            </a:r>
            <a:r>
              <a:rPr lang="pt-BR" sz="1200" i="1" dirty="0" err="1">
                <a:solidFill>
                  <a:srgbClr val="898989"/>
                </a:solidFill>
                <a:latin typeface="Calibri"/>
                <a:cs typeface="Calibri"/>
              </a:rPr>
              <a:t>Slicer</a:t>
            </a:r>
            <a:r>
              <a:rPr lang="pt-BR" sz="1200" dirty="0">
                <a:solidFill>
                  <a:srgbClr val="898989"/>
                </a:solidFill>
                <a:latin typeface="Calibri"/>
                <a:cs typeface="Calibri"/>
              </a:rPr>
              <a:t> – Dra. </a:t>
            </a:r>
            <a:r>
              <a:rPr lang="pt-BR" sz="1200" spc="-5" dirty="0">
                <a:solidFill>
                  <a:srgbClr val="898989"/>
                </a:solidFill>
                <a:latin typeface="Calibri"/>
                <a:cs typeface="Calibri"/>
              </a:rPr>
              <a:t>Sonia</a:t>
            </a:r>
            <a:r>
              <a:rPr lang="pt-BR" sz="1200" dirty="0">
                <a:solidFill>
                  <a:srgbClr val="898989"/>
                </a:solidFill>
                <a:latin typeface="Calibri"/>
                <a:cs typeface="Calibri"/>
              </a:rPr>
              <a:t> </a:t>
            </a:r>
            <a:r>
              <a:rPr lang="pt-BR" sz="1200" spc="-5" dirty="0">
                <a:solidFill>
                  <a:srgbClr val="898989"/>
                </a:solidFill>
                <a:latin typeface="Calibri"/>
                <a:cs typeface="Calibri"/>
              </a:rPr>
              <a:t>Pujol,</a:t>
            </a:r>
            <a:r>
              <a:rPr lang="pt-BR" sz="1200" dirty="0">
                <a:solidFill>
                  <a:srgbClr val="898989"/>
                </a:solidFill>
                <a:latin typeface="Calibri"/>
                <a:cs typeface="Calibri"/>
              </a:rPr>
              <a:t> NA-MIC </a:t>
            </a:r>
            <a:r>
              <a:rPr lang="pt-BR" sz="1200" spc="-260" dirty="0">
                <a:solidFill>
                  <a:srgbClr val="898989"/>
                </a:solidFill>
                <a:latin typeface="Calibri"/>
                <a:cs typeface="Calibri"/>
              </a:rPr>
              <a:t> </a:t>
            </a:r>
            <a:r>
              <a:rPr lang="pt-BR" sz="1200" dirty="0">
                <a:solidFill>
                  <a:srgbClr val="898989"/>
                </a:solidFill>
                <a:latin typeface="Calibri"/>
                <a:cs typeface="Calibri"/>
              </a:rPr>
              <a:t>ARR</a:t>
            </a:r>
            <a:r>
              <a:rPr lang="pt-BR" sz="1200" spc="-5" dirty="0">
                <a:solidFill>
                  <a:srgbClr val="898989"/>
                </a:solidFill>
                <a:latin typeface="Calibri"/>
                <a:cs typeface="Calibri"/>
              </a:rPr>
              <a:t> </a:t>
            </a:r>
            <a:r>
              <a:rPr lang="pt-BR" sz="1200" dirty="0">
                <a:solidFill>
                  <a:srgbClr val="898989"/>
                </a:solidFill>
                <a:latin typeface="Calibri"/>
                <a:cs typeface="Calibri"/>
              </a:rPr>
              <a:t>2011-2023</a:t>
            </a:r>
            <a:endParaRPr lang="pt-BR" sz="12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098f7cbb-c9e9-450d-82ba-91729ba27895" xsi:nil="true"/>
    <lcf76f155ced4ddcb4097134ff3c332f xmlns="d598e6c2-f6e2-4d0d-800b-dd9bc658a319">
      <Terms xmlns="http://schemas.microsoft.com/office/infopath/2007/PartnerControls"/>
    </lcf76f155ced4ddcb4097134ff3c332f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03DFBF2067F09144B2487A8629A4A54D" ma:contentTypeVersion="14" ma:contentTypeDescription="Crear nuevo documento." ma:contentTypeScope="" ma:versionID="dd47fb52aaf91281ed791a954f16ec5c">
  <xsd:schema xmlns:xsd="http://www.w3.org/2001/XMLSchema" xmlns:xs="http://www.w3.org/2001/XMLSchema" xmlns:p="http://schemas.microsoft.com/office/2006/metadata/properties" xmlns:ns2="d598e6c2-f6e2-4d0d-800b-dd9bc658a319" xmlns:ns3="098f7cbb-c9e9-450d-82ba-91729ba27895" targetNamespace="http://schemas.microsoft.com/office/2006/metadata/properties" ma:root="true" ma:fieldsID="af20de708db46f99f2a739a1709beac4" ns2:_="" ns3:_="">
    <xsd:import namespace="d598e6c2-f6e2-4d0d-800b-dd9bc658a319"/>
    <xsd:import namespace="098f7cbb-c9e9-450d-82ba-91729ba2789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598e6c2-f6e2-4d0d-800b-dd9bc658a31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2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4" nillable="true" ma:taxonomy="true" ma:internalName="lcf76f155ced4ddcb4097134ff3c332f" ma:taxonomyFieldName="MediaServiceImageTags" ma:displayName="Etiquetas de imagen" ma:readOnly="false" ma:fieldId="{5cf76f15-5ced-4ddc-b409-7134ff3c332f}" ma:taxonomyMulti="true" ma:sspId="b653b1c0-f410-437d-8ee7-1cf68b209f5d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bjectDetectorVersions" ma:index="2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98f7cbb-c9e9-450d-82ba-91729ba27895" elementFormDefault="qualified">
    <xsd:import namespace="http://schemas.microsoft.com/office/2006/documentManagement/types"/>
    <xsd:import namespace="http://schemas.microsoft.com/office/infopath/2007/PartnerControls"/>
    <xsd:element name="TaxCatchAll" ma:index="15" nillable="true" ma:displayName="Taxonomy Catch All Column" ma:hidden="true" ma:list="{85634cb3-39a3-428d-b4a9-80f5fed272d9}" ma:internalName="TaxCatchAll" ma:showField="CatchAllData" ma:web="098f7cbb-c9e9-450d-82ba-91729ba2789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9" nillable="true" ma:displayName="Compartid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0" nillable="true" ma:displayName="Detalles de uso compartido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3E077EF-ECA8-4C79-A11D-16054A8A18E7}">
  <ds:schemaRefs>
    <ds:schemaRef ds:uri="http://purl.org/dc/dcmitype/"/>
    <ds:schemaRef ds:uri="http://purl.org/dc/terms/"/>
    <ds:schemaRef ds:uri="http://schemas.microsoft.com/office/2006/metadata/properties"/>
    <ds:schemaRef ds:uri="http://purl.org/dc/elements/1.1/"/>
    <ds:schemaRef ds:uri="http://schemas.microsoft.com/office/2006/documentManagement/types"/>
    <ds:schemaRef ds:uri="http://schemas.openxmlformats.org/package/2006/metadata/core-properties"/>
    <ds:schemaRef ds:uri="http://schemas.microsoft.com/office/infopath/2007/PartnerControls"/>
    <ds:schemaRef ds:uri="55b88066-6139-452f-b4e6-9ce71b91b1a6"/>
    <ds:schemaRef ds:uri="baa3d55f-6258-4c2d-8b4a-4c37ed9d79f7"/>
    <ds:schemaRef ds:uri="http://www.w3.org/XML/1998/namespace"/>
    <ds:schemaRef ds:uri="098f7cbb-c9e9-450d-82ba-91729ba27895"/>
    <ds:schemaRef ds:uri="d598e6c2-f6e2-4d0d-800b-dd9bc658a319"/>
  </ds:schemaRefs>
</ds:datastoreItem>
</file>

<file path=customXml/itemProps2.xml><?xml version="1.0" encoding="utf-8"?>
<ds:datastoreItem xmlns:ds="http://schemas.openxmlformats.org/officeDocument/2006/customXml" ds:itemID="{3746D9C2-F169-4EB1-91A8-1B73EBB883D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598e6c2-f6e2-4d0d-800b-dd9bc658a319"/>
    <ds:schemaRef ds:uri="098f7cbb-c9e9-450d-82ba-91729ba2789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10F08A2-84A3-411C-9FB7-5E80AFCD5F2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900</TotalTime>
  <Words>872</Words>
  <Application>Microsoft Office PowerPoint</Application>
  <PresentationFormat>Apresentação na tela (4:3)</PresentationFormat>
  <Paragraphs>109</Paragraphs>
  <Slides>21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21</vt:i4>
      </vt:variant>
    </vt:vector>
  </HeadingPairs>
  <TitlesOfParts>
    <vt:vector size="26" baseType="lpstr">
      <vt:lpstr>Arial</vt:lpstr>
      <vt:lpstr>Arial Black</vt:lpstr>
      <vt:lpstr>Arial MT</vt:lpstr>
      <vt:lpstr>Calibri</vt:lpstr>
      <vt:lpstr>Office Theme</vt:lpstr>
      <vt:lpstr>Bem-vindos ao Slicer</vt:lpstr>
      <vt:lpstr>Objetivo </vt:lpstr>
      <vt:lpstr>Noções básicas do Slicer 5.3.0</vt:lpstr>
      <vt:lpstr>Noções básicas do Slicer 5.3.0</vt:lpstr>
      <vt:lpstr>Plataformas compatíveis</vt:lpstr>
      <vt:lpstr>3D Slicer versão 5.3.0</vt:lpstr>
      <vt:lpstr>Bem-vindos ao Slicer</vt:lpstr>
      <vt:lpstr>Interface do Usuário do Slicer</vt:lpstr>
      <vt:lpstr>Módulo de boas-vindas</vt:lpstr>
      <vt:lpstr>Treinamento e Documentação do Slicer 5.3.0 </vt:lpstr>
      <vt:lpstr>Módulo de boas-vindas</vt:lpstr>
      <vt:lpstr>Dados de amostra</vt:lpstr>
      <vt:lpstr>Dados de amostra</vt:lpstr>
      <vt:lpstr>Dados de amostra</vt:lpstr>
      <vt:lpstr>Módulo de boas-vindas</vt:lpstr>
      <vt:lpstr>Conjunto de dados da amostra de RM cerebral</vt:lpstr>
      <vt:lpstr>Conjunto de dados da amostra de RM cerebral</vt:lpstr>
      <vt:lpstr>Conjunto de dados da amostra de RM cerebral</vt:lpstr>
      <vt:lpstr>Mais informações</vt:lpstr>
      <vt:lpstr>Mais informações</vt:lpstr>
      <vt:lpstr>Agradecimentos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Bienvenido a Slicer</dc:title>
  <dc:creator>Abigail Mercado</dc:creator>
  <cp:lastModifiedBy>Autor</cp:lastModifiedBy>
  <cp:revision>24</cp:revision>
  <dcterms:created xsi:type="dcterms:W3CDTF">2023-05-16T20:09:46Z</dcterms:created>
  <dcterms:modified xsi:type="dcterms:W3CDTF">2023-09-22T22:03:53Z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0x01010003DFBF2067F09144B2487A8629A4A54D</vt:lpwstr>
  </property>
</Properties>
</file>